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theme/themeOverride3.xml" ContentType="application/vnd.openxmlformats-officedocument.themeOverr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theme/themeOverride4.xml" ContentType="application/vnd.openxmlformats-officedocument.themeOverride+xml"/>
  <Override PartName="/ppt/notesSlides/notesSlide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1" r:id="rId1"/>
  </p:sldMasterIdLst>
  <p:notesMasterIdLst>
    <p:notesMasterId r:id="rId30"/>
  </p:notesMasterIdLst>
  <p:handoutMasterIdLst>
    <p:handoutMasterId r:id="rId31"/>
  </p:handoutMasterIdLst>
  <p:sldIdLst>
    <p:sldId id="1937" r:id="rId2"/>
    <p:sldId id="1938" r:id="rId3"/>
    <p:sldId id="1671" r:id="rId4"/>
    <p:sldId id="1804" r:id="rId5"/>
    <p:sldId id="1775" r:id="rId6"/>
    <p:sldId id="1933" r:id="rId7"/>
    <p:sldId id="1776" r:id="rId8"/>
    <p:sldId id="1806" r:id="rId9"/>
    <p:sldId id="1939" r:id="rId10"/>
    <p:sldId id="1790" r:id="rId11"/>
    <p:sldId id="1795" r:id="rId12"/>
    <p:sldId id="1940" r:id="rId13"/>
    <p:sldId id="1766" r:id="rId14"/>
    <p:sldId id="1941" r:id="rId15"/>
    <p:sldId id="1788" r:id="rId16"/>
    <p:sldId id="1704" r:id="rId17"/>
    <p:sldId id="1943" r:id="rId18"/>
    <p:sldId id="1942" r:id="rId19"/>
    <p:sldId id="1767" r:id="rId20"/>
    <p:sldId id="1869" r:id="rId21"/>
    <p:sldId id="1870" r:id="rId22"/>
    <p:sldId id="1871" r:id="rId23"/>
    <p:sldId id="321" r:id="rId24"/>
    <p:sldId id="1929" r:id="rId25"/>
    <p:sldId id="1901" r:id="rId26"/>
    <p:sldId id="1752" r:id="rId27"/>
    <p:sldId id="1932" r:id="rId28"/>
    <p:sldId id="1742" r:id="rId29"/>
  </p:sldIdLst>
  <p:sldSz cx="9144000" cy="6858000" type="screen4x3"/>
  <p:notesSz cx="7315200" cy="9601200"/>
  <p:defaultTextStyle>
    <a:defPPr>
      <a:defRPr lang="en-US"/>
    </a:defPPr>
    <a:lvl1pPr algn="l" rtl="0" fontAlgn="base">
      <a:spcBef>
        <a:spcPct val="0"/>
      </a:spcBef>
      <a:spcAft>
        <a:spcPct val="0"/>
      </a:spcAft>
      <a:defRPr sz="2400" kern="1200">
        <a:solidFill>
          <a:schemeClr val="tx1"/>
        </a:solidFill>
        <a:latin typeface="Tahoma" pitchFamily="34" charset="0"/>
        <a:ea typeface="ＭＳ Ｐゴシック" pitchFamily="1" charset="-128"/>
        <a:cs typeface="+mn-cs"/>
      </a:defRPr>
    </a:lvl1pPr>
    <a:lvl2pPr marL="457200" algn="l" rtl="0" fontAlgn="base">
      <a:spcBef>
        <a:spcPct val="0"/>
      </a:spcBef>
      <a:spcAft>
        <a:spcPct val="0"/>
      </a:spcAft>
      <a:defRPr sz="2400" kern="1200">
        <a:solidFill>
          <a:schemeClr val="tx1"/>
        </a:solidFill>
        <a:latin typeface="Tahoma" pitchFamily="34" charset="0"/>
        <a:ea typeface="ＭＳ Ｐゴシック" pitchFamily="1" charset="-128"/>
        <a:cs typeface="+mn-cs"/>
      </a:defRPr>
    </a:lvl2pPr>
    <a:lvl3pPr marL="914400" algn="l" rtl="0" fontAlgn="base">
      <a:spcBef>
        <a:spcPct val="0"/>
      </a:spcBef>
      <a:spcAft>
        <a:spcPct val="0"/>
      </a:spcAft>
      <a:defRPr sz="2400" kern="1200">
        <a:solidFill>
          <a:schemeClr val="tx1"/>
        </a:solidFill>
        <a:latin typeface="Tahoma" pitchFamily="34" charset="0"/>
        <a:ea typeface="ＭＳ Ｐゴシック" pitchFamily="1" charset="-128"/>
        <a:cs typeface="+mn-cs"/>
      </a:defRPr>
    </a:lvl3pPr>
    <a:lvl4pPr marL="1371600" algn="l" rtl="0" fontAlgn="base">
      <a:spcBef>
        <a:spcPct val="0"/>
      </a:spcBef>
      <a:spcAft>
        <a:spcPct val="0"/>
      </a:spcAft>
      <a:defRPr sz="2400" kern="1200">
        <a:solidFill>
          <a:schemeClr val="tx1"/>
        </a:solidFill>
        <a:latin typeface="Tahoma" pitchFamily="34" charset="0"/>
        <a:ea typeface="ＭＳ Ｐゴシック" pitchFamily="1" charset="-128"/>
        <a:cs typeface="+mn-cs"/>
      </a:defRPr>
    </a:lvl4pPr>
    <a:lvl5pPr marL="1828800" algn="l" rtl="0" fontAlgn="base">
      <a:spcBef>
        <a:spcPct val="0"/>
      </a:spcBef>
      <a:spcAft>
        <a:spcPct val="0"/>
      </a:spcAft>
      <a:defRPr sz="2400" kern="1200">
        <a:solidFill>
          <a:schemeClr val="tx1"/>
        </a:solidFill>
        <a:latin typeface="Tahoma" pitchFamily="34" charset="0"/>
        <a:ea typeface="ＭＳ Ｐゴシック" pitchFamily="1" charset="-128"/>
        <a:cs typeface="+mn-cs"/>
      </a:defRPr>
    </a:lvl5pPr>
    <a:lvl6pPr marL="2286000" algn="l" defTabSz="914400" rtl="0" eaLnBrk="1" latinLnBrk="0" hangingPunct="1">
      <a:defRPr sz="2400" kern="1200">
        <a:solidFill>
          <a:schemeClr val="tx1"/>
        </a:solidFill>
        <a:latin typeface="Tahoma" pitchFamily="34" charset="0"/>
        <a:ea typeface="ＭＳ Ｐゴシック" pitchFamily="1" charset="-128"/>
        <a:cs typeface="+mn-cs"/>
      </a:defRPr>
    </a:lvl6pPr>
    <a:lvl7pPr marL="2743200" algn="l" defTabSz="914400" rtl="0" eaLnBrk="1" latinLnBrk="0" hangingPunct="1">
      <a:defRPr sz="2400" kern="1200">
        <a:solidFill>
          <a:schemeClr val="tx1"/>
        </a:solidFill>
        <a:latin typeface="Tahoma" pitchFamily="34" charset="0"/>
        <a:ea typeface="ＭＳ Ｐゴシック" pitchFamily="1" charset="-128"/>
        <a:cs typeface="+mn-cs"/>
      </a:defRPr>
    </a:lvl7pPr>
    <a:lvl8pPr marL="3200400" algn="l" defTabSz="914400" rtl="0" eaLnBrk="1" latinLnBrk="0" hangingPunct="1">
      <a:defRPr sz="2400" kern="1200">
        <a:solidFill>
          <a:schemeClr val="tx1"/>
        </a:solidFill>
        <a:latin typeface="Tahoma" pitchFamily="34" charset="0"/>
        <a:ea typeface="ＭＳ Ｐゴシック" pitchFamily="1" charset="-128"/>
        <a:cs typeface="+mn-cs"/>
      </a:defRPr>
    </a:lvl8pPr>
    <a:lvl9pPr marL="3657600" algn="l" defTabSz="914400" rtl="0" eaLnBrk="1" latinLnBrk="0" hangingPunct="1">
      <a:defRPr sz="2400" kern="1200">
        <a:solidFill>
          <a:schemeClr val="tx1"/>
        </a:solidFill>
        <a:latin typeface="Tahoma" pitchFamily="34" charset="0"/>
        <a:ea typeface="ＭＳ Ｐゴシック" pitchFamily="1" charset="-128"/>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023" userDrawn="1">
          <p15:clr>
            <a:srgbClr val="A4A3A4"/>
          </p15:clr>
        </p15:guide>
        <p15:guide id="2" pos="2304"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5B3D7"/>
    <a:srgbClr val="31859C"/>
    <a:srgbClr val="000000"/>
    <a:srgbClr val="FFFF00"/>
    <a:srgbClr val="7EC234"/>
    <a:srgbClr val="33CC33"/>
    <a:srgbClr val="009900"/>
    <a:srgbClr val="6699FF"/>
    <a:srgbClr val="E4F3F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391" autoAdjust="0"/>
    <p:restoredTop sz="44180" autoAdjust="0"/>
  </p:normalViewPr>
  <p:slideViewPr>
    <p:cSldViewPr>
      <p:cViewPr varScale="1">
        <p:scale>
          <a:sx n="38" d="100"/>
          <a:sy n="38" d="100"/>
        </p:scale>
        <p:origin x="2530" y="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14362"/>
    </p:cViewPr>
  </p:sorterViewPr>
  <p:notesViewPr>
    <p:cSldViewPr>
      <p:cViewPr varScale="1">
        <p:scale>
          <a:sx n="82" d="100"/>
          <a:sy n="82" d="100"/>
        </p:scale>
        <p:origin x="-2016" y="-90"/>
      </p:cViewPr>
      <p:guideLst>
        <p:guide orient="horz" pos="3023"/>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3.xml"/><Relationship Id="rId1" Type="http://schemas.microsoft.com/office/2011/relationships/chartStyle" Target="style3.xml"/><Relationship Id="rId4"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4.xml"/><Relationship Id="rId1" Type="http://schemas.microsoft.com/office/2011/relationships/chartStyle" Target="style4.xml"/><Relationship Id="rId4"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5.xml"/><Relationship Id="rId1" Type="http://schemas.microsoft.com/office/2011/relationships/chartStyle" Target="style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r>
              <a:rPr lang="en-US" dirty="0"/>
              <a:t>Cuyahoga</a:t>
            </a:r>
            <a:r>
              <a:rPr lang="en-US" baseline="0" dirty="0"/>
              <a:t> River South</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endParaRPr lang="en-US"/>
        </a:p>
      </c:txPr>
    </c:title>
    <c:autoTitleDeleted val="0"/>
    <c:plotArea>
      <c:layout/>
      <c:barChart>
        <c:barDir val="bar"/>
        <c:grouping val="percentStacked"/>
        <c:varyColors val="0"/>
        <c:ser>
          <c:idx val="0"/>
          <c:order val="0"/>
          <c:tx>
            <c:strRef>
              <c:f>Sheet1!$B$1</c:f>
              <c:strCache>
                <c:ptCount val="1"/>
                <c:pt idx="0">
                  <c:v>Complete</c:v>
                </c:pt>
              </c:strCache>
            </c:strRef>
          </c:tx>
          <c:spPr>
            <a:solidFill>
              <a:srgbClr val="FF9999"/>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Sheet1!$B$2:$B$7</c:f>
              <c:numCache>
                <c:formatCode>General</c:formatCode>
                <c:ptCount val="6"/>
                <c:pt idx="0">
                  <c:v>0.98799999999999999</c:v>
                </c:pt>
                <c:pt idx="1">
                  <c:v>1</c:v>
                </c:pt>
                <c:pt idx="2">
                  <c:v>1</c:v>
                </c:pt>
                <c:pt idx="3">
                  <c:v>1</c:v>
                </c:pt>
                <c:pt idx="4">
                  <c:v>1</c:v>
                </c:pt>
                <c:pt idx="5">
                  <c:v>1</c:v>
                </c:pt>
              </c:numCache>
            </c:numRef>
          </c:val>
          <c:extLst>
            <c:ext xmlns:c16="http://schemas.microsoft.com/office/drawing/2014/chart" uri="{C3380CC4-5D6E-409C-BE32-E72D297353CC}">
              <c16:uniqueId val="{00000000-5B21-4F3E-8BE0-77BC5AEA7A41}"/>
            </c:ext>
          </c:extLst>
        </c:ser>
        <c:ser>
          <c:idx val="1"/>
          <c:order val="1"/>
          <c:tx>
            <c:strRef>
              <c:f>Sheet1!$C$1</c:f>
              <c:strCache>
                <c:ptCount val="1"/>
                <c:pt idx="0">
                  <c:v>Remaining</c:v>
                </c:pt>
              </c:strCache>
            </c:strRef>
          </c:tx>
          <c:spPr>
            <a:solidFill>
              <a:schemeClr val="bg1">
                <a:lumMod val="85000"/>
              </a:schemeClr>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Sheet1!$C$2:$C$7</c:f>
              <c:numCache>
                <c:formatCode>General</c:formatCode>
                <c:ptCount val="6"/>
                <c:pt idx="0">
                  <c:v>1.2000000000000011E-2</c:v>
                </c:pt>
                <c:pt idx="1">
                  <c:v>0</c:v>
                </c:pt>
                <c:pt idx="2">
                  <c:v>0</c:v>
                </c:pt>
                <c:pt idx="3">
                  <c:v>0</c:v>
                </c:pt>
                <c:pt idx="4">
                  <c:v>0</c:v>
                </c:pt>
                <c:pt idx="5">
                  <c:v>0</c:v>
                </c:pt>
              </c:numCache>
            </c:numRef>
          </c:val>
          <c:extLst>
            <c:ext xmlns:c16="http://schemas.microsoft.com/office/drawing/2014/chart" uri="{C3380CC4-5D6E-409C-BE32-E72D297353CC}">
              <c16:uniqueId val="{00000001-5B21-4F3E-8BE0-77BC5AEA7A41}"/>
            </c:ext>
          </c:extLst>
        </c:ser>
        <c:dLbls>
          <c:showLegendKey val="0"/>
          <c:showVal val="0"/>
          <c:showCatName val="0"/>
          <c:showSerName val="0"/>
          <c:showPercent val="0"/>
          <c:showBubbleSize val="0"/>
        </c:dLbls>
        <c:gapWidth val="150"/>
        <c:overlap val="100"/>
        <c:axId val="480348976"/>
        <c:axId val="609097832"/>
      </c:barChart>
      <c:catAx>
        <c:axId val="480348976"/>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00" b="0" i="1" u="none" strike="noStrike" kern="1200" baseline="0">
                <a:solidFill>
                  <a:schemeClr val="tx1">
                    <a:lumMod val="65000"/>
                    <a:lumOff val="35000"/>
                  </a:schemeClr>
                </a:solidFill>
                <a:latin typeface="Corbel" panose="020B0503020204020204" pitchFamily="34" charset="0"/>
                <a:ea typeface="+mn-ea"/>
                <a:cs typeface="+mn-cs"/>
              </a:defRPr>
            </a:pPr>
            <a:endParaRPr lang="en-US"/>
          </a:p>
        </c:txPr>
        <c:crossAx val="609097832"/>
        <c:crosses val="autoZero"/>
        <c:auto val="1"/>
        <c:lblAlgn val="ctr"/>
        <c:lblOffset val="100"/>
        <c:noMultiLvlLbl val="0"/>
      </c:catAx>
      <c:valAx>
        <c:axId val="609097832"/>
        <c:scaling>
          <c:orientation val="minMax"/>
        </c:scaling>
        <c:delete val="1"/>
        <c:axPos val="b"/>
        <c:numFmt formatCode="0%" sourceLinked="1"/>
        <c:majorTickMark val="none"/>
        <c:minorTickMark val="none"/>
        <c:tickLblPos val="nextTo"/>
        <c:crossAx val="480348976"/>
        <c:crosses val="autoZero"/>
        <c:crossBetween val="between"/>
        <c:minorUnit val="0.2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Corbel" panose="020B0503020204020204" pitchFamily="34" charset="0"/>
        </a:defRPr>
      </a:pPr>
      <a:endParaRPr lang="en-US"/>
    </a:p>
  </c:txPr>
  <c:externalData r:id="rId4">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r>
              <a:rPr lang="en-US" dirty="0"/>
              <a:t>Cuyahoga</a:t>
            </a:r>
            <a:r>
              <a:rPr lang="en-US" baseline="0" dirty="0"/>
              <a:t> River North</a:t>
            </a: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endParaRPr lang="en-US"/>
        </a:p>
      </c:txPr>
    </c:title>
    <c:autoTitleDeleted val="0"/>
    <c:plotArea>
      <c:layout>
        <c:manualLayout>
          <c:layoutTarget val="inner"/>
          <c:xMode val="edge"/>
          <c:yMode val="edge"/>
          <c:x val="0.44452363822582736"/>
          <c:y val="0.20300813759352734"/>
          <c:w val="0.5147356329146594"/>
          <c:h val="0.74473140105545932"/>
        </c:manualLayout>
      </c:layout>
      <c:barChart>
        <c:barDir val="bar"/>
        <c:grouping val="percentStacked"/>
        <c:varyColors val="0"/>
        <c:ser>
          <c:idx val="0"/>
          <c:order val="0"/>
          <c:tx>
            <c:strRef>
              <c:f>Sheet1!$B$1</c:f>
              <c:strCache>
                <c:ptCount val="1"/>
                <c:pt idx="0">
                  <c:v>Complete</c:v>
                </c:pt>
              </c:strCache>
            </c:strRef>
          </c:tx>
          <c:spPr>
            <a:solidFill>
              <a:srgbClr val="FF5050"/>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Sheet1!$B$2:$B$7</c:f>
              <c:numCache>
                <c:formatCode>General</c:formatCode>
                <c:ptCount val="6"/>
                <c:pt idx="0">
                  <c:v>7.6399999999999996E-2</c:v>
                </c:pt>
                <c:pt idx="1">
                  <c:v>0.55330000000000001</c:v>
                </c:pt>
                <c:pt idx="2">
                  <c:v>0.77839999999999998</c:v>
                </c:pt>
                <c:pt idx="3">
                  <c:v>1</c:v>
                </c:pt>
                <c:pt idx="4">
                  <c:v>1</c:v>
                </c:pt>
                <c:pt idx="5">
                  <c:v>1</c:v>
                </c:pt>
              </c:numCache>
            </c:numRef>
          </c:val>
          <c:extLst>
            <c:ext xmlns:c16="http://schemas.microsoft.com/office/drawing/2014/chart" uri="{C3380CC4-5D6E-409C-BE32-E72D297353CC}">
              <c16:uniqueId val="{00000000-C354-4753-A1A3-BE106264BD78}"/>
            </c:ext>
          </c:extLst>
        </c:ser>
        <c:ser>
          <c:idx val="1"/>
          <c:order val="1"/>
          <c:tx>
            <c:strRef>
              <c:f>Sheet1!$C$1</c:f>
              <c:strCache>
                <c:ptCount val="1"/>
                <c:pt idx="0">
                  <c:v>Remaining</c:v>
                </c:pt>
              </c:strCache>
            </c:strRef>
          </c:tx>
          <c:spPr>
            <a:solidFill>
              <a:schemeClr val="bg1">
                <a:lumMod val="85000"/>
              </a:schemeClr>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Sheet1!$C$2:$C$7</c:f>
              <c:numCache>
                <c:formatCode>General</c:formatCode>
                <c:ptCount val="6"/>
                <c:pt idx="0">
                  <c:v>0.92359999999999998</c:v>
                </c:pt>
                <c:pt idx="1">
                  <c:v>0.44669999999999999</c:v>
                </c:pt>
                <c:pt idx="2">
                  <c:v>0.22160000000000002</c:v>
                </c:pt>
                <c:pt idx="3">
                  <c:v>0</c:v>
                </c:pt>
                <c:pt idx="4">
                  <c:v>0</c:v>
                </c:pt>
                <c:pt idx="5">
                  <c:v>0</c:v>
                </c:pt>
              </c:numCache>
            </c:numRef>
          </c:val>
          <c:extLst>
            <c:ext xmlns:c16="http://schemas.microsoft.com/office/drawing/2014/chart" uri="{C3380CC4-5D6E-409C-BE32-E72D297353CC}">
              <c16:uniqueId val="{00000001-C354-4753-A1A3-BE106264BD78}"/>
            </c:ext>
          </c:extLst>
        </c:ser>
        <c:dLbls>
          <c:showLegendKey val="0"/>
          <c:showVal val="0"/>
          <c:showCatName val="0"/>
          <c:showSerName val="0"/>
          <c:showPercent val="0"/>
          <c:showBubbleSize val="0"/>
        </c:dLbls>
        <c:gapWidth val="150"/>
        <c:overlap val="100"/>
        <c:axId val="480348976"/>
        <c:axId val="609097832"/>
      </c:barChart>
      <c:catAx>
        <c:axId val="480348976"/>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00" b="0" i="1" u="none" strike="noStrike" kern="1200" baseline="0">
                <a:solidFill>
                  <a:schemeClr val="tx1">
                    <a:lumMod val="65000"/>
                    <a:lumOff val="35000"/>
                  </a:schemeClr>
                </a:solidFill>
                <a:latin typeface="Corbel" panose="020B0503020204020204" pitchFamily="34" charset="0"/>
                <a:ea typeface="+mn-ea"/>
                <a:cs typeface="+mn-cs"/>
              </a:defRPr>
            </a:pPr>
            <a:endParaRPr lang="en-US"/>
          </a:p>
        </c:txPr>
        <c:crossAx val="609097832"/>
        <c:crosses val="autoZero"/>
        <c:auto val="1"/>
        <c:lblAlgn val="ctr"/>
        <c:lblOffset val="100"/>
        <c:noMultiLvlLbl val="0"/>
      </c:catAx>
      <c:valAx>
        <c:axId val="609097832"/>
        <c:scaling>
          <c:orientation val="minMax"/>
        </c:scaling>
        <c:delete val="1"/>
        <c:axPos val="b"/>
        <c:numFmt formatCode="0%" sourceLinked="1"/>
        <c:majorTickMark val="none"/>
        <c:minorTickMark val="none"/>
        <c:tickLblPos val="nextTo"/>
        <c:crossAx val="480348976"/>
        <c:crosses val="autoZero"/>
        <c:crossBetween val="between"/>
        <c:minorUnit val="0.2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Corbel" panose="020B0503020204020204" pitchFamily="34" charset="0"/>
        </a:defRPr>
      </a:pPr>
      <a:endParaRPr lang="en-US"/>
    </a:p>
  </c:txPr>
  <c:externalData r:id="rId4">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r>
              <a:rPr lang="en-US" dirty="0"/>
              <a:t>Rocky River</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endParaRPr lang="en-US"/>
        </a:p>
      </c:txPr>
    </c:title>
    <c:autoTitleDeleted val="0"/>
    <c:plotArea>
      <c:layout/>
      <c:barChart>
        <c:barDir val="bar"/>
        <c:grouping val="percentStacked"/>
        <c:varyColors val="0"/>
        <c:ser>
          <c:idx val="0"/>
          <c:order val="0"/>
          <c:tx>
            <c:strRef>
              <c:f>Sheet1!$B$1</c:f>
              <c:strCache>
                <c:ptCount val="1"/>
                <c:pt idx="0">
                  <c:v>Complete</c:v>
                </c:pt>
              </c:strCache>
            </c:strRef>
          </c:tx>
          <c:spPr>
            <a:solidFill>
              <a:srgbClr val="00B0F0"/>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Sheet1!$B$2:$B$7</c:f>
              <c:numCache>
                <c:formatCode>General</c:formatCode>
                <c:ptCount val="6"/>
                <c:pt idx="0">
                  <c:v>0.1255</c:v>
                </c:pt>
                <c:pt idx="1">
                  <c:v>0.28239999999999998</c:v>
                </c:pt>
                <c:pt idx="2">
                  <c:v>0.6804</c:v>
                </c:pt>
                <c:pt idx="3">
                  <c:v>0.87090000000000001</c:v>
                </c:pt>
                <c:pt idx="4">
                  <c:v>0.87090000000000001</c:v>
                </c:pt>
                <c:pt idx="5">
                  <c:v>0.87090000000000001</c:v>
                </c:pt>
              </c:numCache>
            </c:numRef>
          </c:val>
          <c:extLst>
            <c:ext xmlns:c16="http://schemas.microsoft.com/office/drawing/2014/chart" uri="{C3380CC4-5D6E-409C-BE32-E72D297353CC}">
              <c16:uniqueId val="{00000000-9717-410B-B5E8-D5B19E91A106}"/>
            </c:ext>
          </c:extLst>
        </c:ser>
        <c:ser>
          <c:idx val="1"/>
          <c:order val="1"/>
          <c:tx>
            <c:strRef>
              <c:f>Sheet1!$C$1</c:f>
              <c:strCache>
                <c:ptCount val="1"/>
                <c:pt idx="0">
                  <c:v>Remaining</c:v>
                </c:pt>
              </c:strCache>
            </c:strRef>
          </c:tx>
          <c:spPr>
            <a:solidFill>
              <a:schemeClr val="bg1">
                <a:lumMod val="85000"/>
              </a:schemeClr>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Sheet1!$C$2:$C$7</c:f>
              <c:numCache>
                <c:formatCode>General</c:formatCode>
                <c:ptCount val="6"/>
                <c:pt idx="0">
                  <c:v>0.87450000000000006</c:v>
                </c:pt>
                <c:pt idx="1">
                  <c:v>0.71760000000000002</c:v>
                </c:pt>
                <c:pt idx="2">
                  <c:v>0.3196</c:v>
                </c:pt>
                <c:pt idx="3">
                  <c:v>0.12909999999999999</c:v>
                </c:pt>
                <c:pt idx="4">
                  <c:v>0.12909999999999999</c:v>
                </c:pt>
                <c:pt idx="5">
                  <c:v>0.12909999999999999</c:v>
                </c:pt>
              </c:numCache>
            </c:numRef>
          </c:val>
          <c:extLst>
            <c:ext xmlns:c16="http://schemas.microsoft.com/office/drawing/2014/chart" uri="{C3380CC4-5D6E-409C-BE32-E72D297353CC}">
              <c16:uniqueId val="{00000001-9717-410B-B5E8-D5B19E91A106}"/>
            </c:ext>
          </c:extLst>
        </c:ser>
        <c:dLbls>
          <c:showLegendKey val="0"/>
          <c:showVal val="0"/>
          <c:showCatName val="0"/>
          <c:showSerName val="0"/>
          <c:showPercent val="0"/>
          <c:showBubbleSize val="0"/>
        </c:dLbls>
        <c:gapWidth val="150"/>
        <c:overlap val="100"/>
        <c:axId val="480348976"/>
        <c:axId val="609097832"/>
      </c:barChart>
      <c:catAx>
        <c:axId val="480348976"/>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00" b="0" i="1" u="none" strike="noStrike" kern="1200" baseline="0">
                <a:solidFill>
                  <a:schemeClr val="tx1">
                    <a:lumMod val="65000"/>
                    <a:lumOff val="35000"/>
                  </a:schemeClr>
                </a:solidFill>
                <a:latin typeface="Corbel" panose="020B0503020204020204" pitchFamily="34" charset="0"/>
                <a:ea typeface="+mn-ea"/>
                <a:cs typeface="+mn-cs"/>
              </a:defRPr>
            </a:pPr>
            <a:endParaRPr lang="en-US"/>
          </a:p>
        </c:txPr>
        <c:crossAx val="609097832"/>
        <c:crosses val="autoZero"/>
        <c:auto val="1"/>
        <c:lblAlgn val="ctr"/>
        <c:lblOffset val="100"/>
        <c:noMultiLvlLbl val="0"/>
      </c:catAx>
      <c:valAx>
        <c:axId val="609097832"/>
        <c:scaling>
          <c:orientation val="minMax"/>
        </c:scaling>
        <c:delete val="1"/>
        <c:axPos val="b"/>
        <c:numFmt formatCode="0%" sourceLinked="1"/>
        <c:majorTickMark val="none"/>
        <c:minorTickMark val="none"/>
        <c:tickLblPos val="nextTo"/>
        <c:crossAx val="480348976"/>
        <c:crosses val="autoZero"/>
        <c:crossBetween val="between"/>
        <c:minorUnit val="0.2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Corbel" panose="020B0503020204020204" pitchFamily="34" charset="0"/>
        </a:defRPr>
      </a:pPr>
      <a:endParaRPr lang="en-US"/>
    </a:p>
  </c:txPr>
  <c:externalData r:id="rId4">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r>
              <a:rPr lang="en-US" dirty="0"/>
              <a:t>Chagrin/Lake Erie</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Corbel" panose="020B0503020204020204" pitchFamily="34" charset="0"/>
              <a:ea typeface="+mn-ea"/>
              <a:cs typeface="+mn-cs"/>
            </a:defRPr>
          </a:pPr>
          <a:endParaRPr lang="en-US"/>
        </a:p>
      </c:txPr>
    </c:title>
    <c:autoTitleDeleted val="0"/>
    <c:plotArea>
      <c:layout/>
      <c:barChart>
        <c:barDir val="bar"/>
        <c:grouping val="percentStacked"/>
        <c:varyColors val="0"/>
        <c:ser>
          <c:idx val="0"/>
          <c:order val="0"/>
          <c:tx>
            <c:strRef>
              <c:f>Sheet1!$B$1</c:f>
              <c:strCache>
                <c:ptCount val="1"/>
                <c:pt idx="0">
                  <c:v>Complete</c:v>
                </c:pt>
              </c:strCache>
            </c:strRef>
          </c:tx>
          <c:spPr>
            <a:solidFill>
              <a:srgbClr val="7030A0"/>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Sheet1!$B$2:$B$7</c:f>
              <c:numCache>
                <c:formatCode>General</c:formatCode>
                <c:ptCount val="6"/>
                <c:pt idx="0">
                  <c:v>0</c:v>
                </c:pt>
                <c:pt idx="1">
                  <c:v>0.1</c:v>
                </c:pt>
                <c:pt idx="2">
                  <c:v>0.04</c:v>
                </c:pt>
                <c:pt idx="3">
                  <c:v>0.1076</c:v>
                </c:pt>
                <c:pt idx="4">
                  <c:v>0.1076</c:v>
                </c:pt>
                <c:pt idx="5">
                  <c:v>0.1076</c:v>
                </c:pt>
              </c:numCache>
            </c:numRef>
          </c:val>
          <c:extLst>
            <c:ext xmlns:c16="http://schemas.microsoft.com/office/drawing/2014/chart" uri="{C3380CC4-5D6E-409C-BE32-E72D297353CC}">
              <c16:uniqueId val="{00000000-2ADA-4ABF-93BC-57C51D286354}"/>
            </c:ext>
          </c:extLst>
        </c:ser>
        <c:ser>
          <c:idx val="1"/>
          <c:order val="1"/>
          <c:tx>
            <c:strRef>
              <c:f>Sheet1!$C$1</c:f>
              <c:strCache>
                <c:ptCount val="1"/>
                <c:pt idx="0">
                  <c:v>Remaining</c:v>
                </c:pt>
              </c:strCache>
            </c:strRef>
          </c:tx>
          <c:spPr>
            <a:solidFill>
              <a:schemeClr val="bg1">
                <a:lumMod val="85000"/>
              </a:schemeClr>
            </a:solidFill>
            <a:ln>
              <a:noFill/>
            </a:ln>
            <a:effectLst/>
          </c:spPr>
          <c:invertIfNegative val="0"/>
          <c:cat>
            <c:strRef>
              <c:f>Sheet1!$A$2:$A$7</c:f>
              <c:strCache>
                <c:ptCount val="6"/>
                <c:pt idx="0">
                  <c:v>Stormwater Master Plan</c:v>
                </c:pt>
                <c:pt idx="1">
                  <c:v>Alternatives Development</c:v>
                </c:pt>
                <c:pt idx="2">
                  <c:v>RSS Modeling</c:v>
                </c:pt>
                <c:pt idx="3">
                  <c:v>Condition Assessments</c:v>
                </c:pt>
                <c:pt idx="4">
                  <c:v>Field Investigations</c:v>
                </c:pt>
                <c:pt idx="5">
                  <c:v>Data Collection &amp; Review</c:v>
                </c:pt>
              </c:strCache>
            </c:strRef>
          </c:cat>
          <c:val>
            <c:numRef>
              <c:f>Sheet1!$C$2:$C$7</c:f>
              <c:numCache>
                <c:formatCode>General</c:formatCode>
                <c:ptCount val="6"/>
                <c:pt idx="0">
                  <c:v>1</c:v>
                </c:pt>
                <c:pt idx="1">
                  <c:v>0.9</c:v>
                </c:pt>
                <c:pt idx="2">
                  <c:v>0.96</c:v>
                </c:pt>
                <c:pt idx="3">
                  <c:v>0.89239999999999997</c:v>
                </c:pt>
                <c:pt idx="4">
                  <c:v>0.89239999999999997</c:v>
                </c:pt>
                <c:pt idx="5">
                  <c:v>0.89239999999999997</c:v>
                </c:pt>
              </c:numCache>
            </c:numRef>
          </c:val>
          <c:extLst>
            <c:ext xmlns:c16="http://schemas.microsoft.com/office/drawing/2014/chart" uri="{C3380CC4-5D6E-409C-BE32-E72D297353CC}">
              <c16:uniqueId val="{00000001-2ADA-4ABF-93BC-57C51D286354}"/>
            </c:ext>
          </c:extLst>
        </c:ser>
        <c:dLbls>
          <c:showLegendKey val="0"/>
          <c:showVal val="0"/>
          <c:showCatName val="0"/>
          <c:showSerName val="0"/>
          <c:showPercent val="0"/>
          <c:showBubbleSize val="0"/>
        </c:dLbls>
        <c:gapWidth val="150"/>
        <c:overlap val="100"/>
        <c:axId val="480348976"/>
        <c:axId val="609097832"/>
      </c:barChart>
      <c:catAx>
        <c:axId val="480348976"/>
        <c:scaling>
          <c:orientation val="minMax"/>
        </c:scaling>
        <c:delete val="0"/>
        <c:axPos val="l"/>
        <c:numFmt formatCode="General" sourceLinked="1"/>
        <c:majorTickMark val="none"/>
        <c:minorTickMark val="none"/>
        <c:tickLblPos val="nextTo"/>
        <c:spPr>
          <a:noFill/>
          <a:ln w="9525" cap="flat" cmpd="sng" algn="ctr">
            <a:noFill/>
            <a:round/>
          </a:ln>
          <a:effectLst/>
        </c:spPr>
        <c:txPr>
          <a:bodyPr rot="-60000000" spcFirstLastPara="1" vertOverflow="ellipsis" vert="horz" wrap="square" anchor="ctr" anchorCtr="1"/>
          <a:lstStyle/>
          <a:p>
            <a:pPr>
              <a:defRPr sz="1000" b="0" i="1" u="none" strike="noStrike" kern="1200" baseline="0">
                <a:solidFill>
                  <a:schemeClr val="tx1">
                    <a:lumMod val="65000"/>
                    <a:lumOff val="35000"/>
                  </a:schemeClr>
                </a:solidFill>
                <a:latin typeface="Corbel" panose="020B0503020204020204" pitchFamily="34" charset="0"/>
                <a:ea typeface="+mn-ea"/>
                <a:cs typeface="+mn-cs"/>
              </a:defRPr>
            </a:pPr>
            <a:endParaRPr lang="en-US"/>
          </a:p>
        </c:txPr>
        <c:crossAx val="609097832"/>
        <c:crosses val="autoZero"/>
        <c:auto val="1"/>
        <c:lblAlgn val="ctr"/>
        <c:lblOffset val="100"/>
        <c:noMultiLvlLbl val="0"/>
      </c:catAx>
      <c:valAx>
        <c:axId val="609097832"/>
        <c:scaling>
          <c:orientation val="minMax"/>
        </c:scaling>
        <c:delete val="1"/>
        <c:axPos val="b"/>
        <c:numFmt formatCode="0%" sourceLinked="1"/>
        <c:majorTickMark val="none"/>
        <c:minorTickMark val="none"/>
        <c:tickLblPos val="nextTo"/>
        <c:crossAx val="480348976"/>
        <c:crosses val="autoZero"/>
        <c:crossBetween val="between"/>
        <c:minorUnit val="0.25"/>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latin typeface="Corbel" panose="020B0503020204020204" pitchFamily="34" charset="0"/>
        </a:defRPr>
      </a:pPr>
      <a:endParaRPr lang="en-US"/>
    </a:p>
  </c:txPr>
  <c:externalData r:id="rId4">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Sheet1!$B$1</c:f>
              <c:strCache>
                <c:ptCount val="1"/>
                <c:pt idx="0">
                  <c:v>Sales</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606B-4B0D-8FAB-BA0AE04456A3}"/>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606B-4B0D-8FAB-BA0AE04456A3}"/>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606B-4B0D-8FAB-BA0AE04456A3}"/>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606B-4B0D-8FAB-BA0AE04456A3}"/>
              </c:ext>
            </c:extLst>
          </c:dPt>
          <c:cat>
            <c:strRef>
              <c:f>Sheet1!$A$2:$A$5</c:f>
              <c:strCache>
                <c:ptCount val="2"/>
                <c:pt idx="0">
                  <c:v>Completed</c:v>
                </c:pt>
                <c:pt idx="1">
                  <c:v>2nd Qtr</c:v>
                </c:pt>
              </c:strCache>
            </c:strRef>
          </c:cat>
          <c:val>
            <c:numRef>
              <c:f>Sheet1!$B$2:$B$5</c:f>
              <c:numCache>
                <c:formatCode>General</c:formatCode>
                <c:ptCount val="4"/>
                <c:pt idx="0">
                  <c:v>7</c:v>
                </c:pt>
                <c:pt idx="1">
                  <c:v>93</c:v>
                </c:pt>
                <c:pt idx="2">
                  <c:v>0</c:v>
                </c:pt>
                <c:pt idx="3">
                  <c:v>0</c:v>
                </c:pt>
              </c:numCache>
            </c:numRef>
          </c:val>
          <c:extLst>
            <c:ext xmlns:c16="http://schemas.microsoft.com/office/drawing/2014/chart" uri="{C3380CC4-5D6E-409C-BE32-E72D297353CC}">
              <c16:uniqueId val="{00000008-606B-4B0D-8FAB-BA0AE04456A3}"/>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9938" name="Rectangle 2"/>
          <p:cNvSpPr>
            <a:spLocks noGrp="1" noChangeArrowheads="1"/>
          </p:cNvSpPr>
          <p:nvPr>
            <p:ph type="hdr" sz="quarter"/>
          </p:nvPr>
        </p:nvSpPr>
        <p:spPr bwMode="auto">
          <a:xfrm>
            <a:off x="6" y="9"/>
            <a:ext cx="3170238" cy="479425"/>
          </a:xfrm>
          <a:prstGeom prst="rect">
            <a:avLst/>
          </a:prstGeom>
          <a:noFill/>
          <a:ln w="9525">
            <a:noFill/>
            <a:miter lim="800000"/>
            <a:headEnd/>
            <a:tailEnd/>
          </a:ln>
          <a:effectLst/>
        </p:spPr>
        <p:txBody>
          <a:bodyPr vert="horz" wrap="square" lIns="97128" tIns="48562" rIns="97128" bIns="48562" numCol="1" anchor="t" anchorCtr="0" compatLnSpc="1">
            <a:prstTxWarp prst="textNoShape">
              <a:avLst/>
            </a:prstTxWarp>
          </a:bodyPr>
          <a:lstStyle>
            <a:lvl1pPr defTabSz="971433">
              <a:defRPr sz="1300" smtClean="0">
                <a:latin typeface="Arial" charset="0"/>
              </a:defRPr>
            </a:lvl1pPr>
          </a:lstStyle>
          <a:p>
            <a:pPr>
              <a:defRPr/>
            </a:pPr>
            <a:endParaRPr lang="en-US" dirty="0"/>
          </a:p>
        </p:txBody>
      </p:sp>
      <p:sp>
        <p:nvSpPr>
          <p:cNvPr id="39939" name="Rectangle 3"/>
          <p:cNvSpPr>
            <a:spLocks noGrp="1" noChangeArrowheads="1"/>
          </p:cNvSpPr>
          <p:nvPr>
            <p:ph type="dt" sz="quarter" idx="1"/>
          </p:nvPr>
        </p:nvSpPr>
        <p:spPr bwMode="auto">
          <a:xfrm>
            <a:off x="4143377" y="9"/>
            <a:ext cx="3170238" cy="479425"/>
          </a:xfrm>
          <a:prstGeom prst="rect">
            <a:avLst/>
          </a:prstGeom>
          <a:noFill/>
          <a:ln w="9525">
            <a:noFill/>
            <a:miter lim="800000"/>
            <a:headEnd/>
            <a:tailEnd/>
          </a:ln>
          <a:effectLst/>
        </p:spPr>
        <p:txBody>
          <a:bodyPr vert="horz" wrap="square" lIns="97128" tIns="48562" rIns="97128" bIns="48562" numCol="1" anchor="t" anchorCtr="0" compatLnSpc="1">
            <a:prstTxWarp prst="textNoShape">
              <a:avLst/>
            </a:prstTxWarp>
          </a:bodyPr>
          <a:lstStyle>
            <a:lvl1pPr algn="r" defTabSz="971433">
              <a:defRPr sz="1300" smtClean="0">
                <a:latin typeface="Arial" charset="0"/>
              </a:defRPr>
            </a:lvl1pPr>
          </a:lstStyle>
          <a:p>
            <a:pPr>
              <a:defRPr/>
            </a:pPr>
            <a:endParaRPr lang="en-US" dirty="0"/>
          </a:p>
        </p:txBody>
      </p:sp>
      <p:sp>
        <p:nvSpPr>
          <p:cNvPr id="39940" name="Rectangle 4"/>
          <p:cNvSpPr>
            <a:spLocks noGrp="1" noChangeArrowheads="1"/>
          </p:cNvSpPr>
          <p:nvPr>
            <p:ph type="ftr" sz="quarter" idx="2"/>
          </p:nvPr>
        </p:nvSpPr>
        <p:spPr bwMode="auto">
          <a:xfrm>
            <a:off x="6" y="9120199"/>
            <a:ext cx="3170238" cy="479425"/>
          </a:xfrm>
          <a:prstGeom prst="rect">
            <a:avLst/>
          </a:prstGeom>
          <a:noFill/>
          <a:ln w="9525">
            <a:noFill/>
            <a:miter lim="800000"/>
            <a:headEnd/>
            <a:tailEnd/>
          </a:ln>
          <a:effectLst/>
        </p:spPr>
        <p:txBody>
          <a:bodyPr vert="horz" wrap="square" lIns="97128" tIns="48562" rIns="97128" bIns="48562" numCol="1" anchor="b" anchorCtr="0" compatLnSpc="1">
            <a:prstTxWarp prst="textNoShape">
              <a:avLst/>
            </a:prstTxWarp>
          </a:bodyPr>
          <a:lstStyle>
            <a:lvl1pPr defTabSz="971433">
              <a:defRPr sz="1300" smtClean="0">
                <a:latin typeface="Arial" charset="0"/>
              </a:defRPr>
            </a:lvl1pPr>
          </a:lstStyle>
          <a:p>
            <a:pPr>
              <a:defRPr/>
            </a:pPr>
            <a:endParaRPr lang="en-US" dirty="0"/>
          </a:p>
        </p:txBody>
      </p:sp>
      <p:sp>
        <p:nvSpPr>
          <p:cNvPr id="39941" name="Rectangle 5"/>
          <p:cNvSpPr>
            <a:spLocks noGrp="1" noChangeArrowheads="1"/>
          </p:cNvSpPr>
          <p:nvPr>
            <p:ph type="sldNum" sz="quarter" idx="3"/>
          </p:nvPr>
        </p:nvSpPr>
        <p:spPr bwMode="auto">
          <a:xfrm>
            <a:off x="4143377" y="9120199"/>
            <a:ext cx="3170238" cy="479425"/>
          </a:xfrm>
          <a:prstGeom prst="rect">
            <a:avLst/>
          </a:prstGeom>
          <a:noFill/>
          <a:ln w="9525">
            <a:noFill/>
            <a:miter lim="800000"/>
            <a:headEnd/>
            <a:tailEnd/>
          </a:ln>
          <a:effectLst/>
        </p:spPr>
        <p:txBody>
          <a:bodyPr vert="horz" wrap="square" lIns="97128" tIns="48562" rIns="97128" bIns="48562" numCol="1" anchor="b" anchorCtr="0" compatLnSpc="1">
            <a:prstTxWarp prst="textNoShape">
              <a:avLst/>
            </a:prstTxWarp>
          </a:bodyPr>
          <a:lstStyle>
            <a:lvl1pPr algn="r" defTabSz="971433">
              <a:defRPr sz="1300" smtClean="0">
                <a:latin typeface="Arial" charset="0"/>
              </a:defRPr>
            </a:lvl1pPr>
          </a:lstStyle>
          <a:p>
            <a:pPr>
              <a:defRPr/>
            </a:pPr>
            <a:fld id="{C47E0E11-BD49-48D3-892E-28D73078E91B}" type="slidenum">
              <a:rPr lang="en-US"/>
              <a:pPr>
                <a:defRPr/>
              </a:pPr>
              <a:t>‹#›</a:t>
            </a:fld>
            <a:endParaRPr lang="en-US" dirty="0"/>
          </a:p>
        </p:txBody>
      </p:sp>
    </p:spTree>
    <p:extLst>
      <p:ext uri="{BB962C8B-B14F-4D97-AF65-F5344CB8AC3E}">
        <p14:creationId xmlns:p14="http://schemas.microsoft.com/office/powerpoint/2010/main" val="20529872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5602" name="Rectangle 2"/>
          <p:cNvSpPr>
            <a:spLocks noGrp="1" noChangeArrowheads="1"/>
          </p:cNvSpPr>
          <p:nvPr>
            <p:ph type="hdr" sz="quarter"/>
          </p:nvPr>
        </p:nvSpPr>
        <p:spPr bwMode="auto">
          <a:xfrm>
            <a:off x="6" y="9"/>
            <a:ext cx="3170238" cy="479425"/>
          </a:xfrm>
          <a:prstGeom prst="rect">
            <a:avLst/>
          </a:prstGeom>
          <a:noFill/>
          <a:ln w="9525">
            <a:noFill/>
            <a:miter lim="800000"/>
            <a:headEnd/>
            <a:tailEnd/>
          </a:ln>
          <a:effectLst/>
        </p:spPr>
        <p:txBody>
          <a:bodyPr vert="horz" wrap="square" lIns="97128" tIns="48562" rIns="97128" bIns="48562" numCol="1" anchor="t" anchorCtr="0" compatLnSpc="1">
            <a:prstTxWarp prst="textNoShape">
              <a:avLst/>
            </a:prstTxWarp>
          </a:bodyPr>
          <a:lstStyle>
            <a:lvl1pPr defTabSz="971433">
              <a:defRPr sz="1300" smtClean="0"/>
            </a:lvl1pPr>
          </a:lstStyle>
          <a:p>
            <a:pPr>
              <a:defRPr/>
            </a:pPr>
            <a:endParaRPr lang="en-US" dirty="0"/>
          </a:p>
        </p:txBody>
      </p:sp>
      <p:sp>
        <p:nvSpPr>
          <p:cNvPr id="25603" name="Rectangle 3"/>
          <p:cNvSpPr>
            <a:spLocks noGrp="1" noChangeArrowheads="1"/>
          </p:cNvSpPr>
          <p:nvPr>
            <p:ph type="dt" idx="1"/>
          </p:nvPr>
        </p:nvSpPr>
        <p:spPr bwMode="auto">
          <a:xfrm>
            <a:off x="4144967" y="9"/>
            <a:ext cx="3170237" cy="479425"/>
          </a:xfrm>
          <a:prstGeom prst="rect">
            <a:avLst/>
          </a:prstGeom>
          <a:noFill/>
          <a:ln w="9525">
            <a:noFill/>
            <a:miter lim="800000"/>
            <a:headEnd/>
            <a:tailEnd/>
          </a:ln>
          <a:effectLst/>
        </p:spPr>
        <p:txBody>
          <a:bodyPr vert="horz" wrap="square" lIns="97128" tIns="48562" rIns="97128" bIns="48562" numCol="1" anchor="t" anchorCtr="0" compatLnSpc="1">
            <a:prstTxWarp prst="textNoShape">
              <a:avLst/>
            </a:prstTxWarp>
          </a:bodyPr>
          <a:lstStyle>
            <a:lvl1pPr algn="r" defTabSz="971433">
              <a:defRPr sz="1300" smtClean="0"/>
            </a:lvl1pPr>
          </a:lstStyle>
          <a:p>
            <a:pPr>
              <a:defRPr/>
            </a:pPr>
            <a:endParaRPr lang="en-US" dirty="0"/>
          </a:p>
        </p:txBody>
      </p:sp>
      <p:sp>
        <p:nvSpPr>
          <p:cNvPr id="74756" name="Rectangle 4"/>
          <p:cNvSpPr>
            <a:spLocks noGrp="1" noRot="1" noChangeAspect="1" noChangeArrowheads="1" noTextEdit="1"/>
          </p:cNvSpPr>
          <p:nvPr>
            <p:ph type="sldImg" idx="2"/>
          </p:nvPr>
        </p:nvSpPr>
        <p:spPr bwMode="auto">
          <a:xfrm>
            <a:off x="1257300" y="722313"/>
            <a:ext cx="4802188" cy="3602037"/>
          </a:xfrm>
          <a:prstGeom prst="rect">
            <a:avLst/>
          </a:prstGeom>
          <a:noFill/>
          <a:ln w="9525">
            <a:solidFill>
              <a:srgbClr val="000000"/>
            </a:solidFill>
            <a:miter lim="800000"/>
            <a:headEnd/>
            <a:tailEnd/>
          </a:ln>
        </p:spPr>
      </p:sp>
      <p:sp>
        <p:nvSpPr>
          <p:cNvPr id="25605" name="Rectangle 5"/>
          <p:cNvSpPr>
            <a:spLocks noGrp="1" noChangeArrowheads="1"/>
          </p:cNvSpPr>
          <p:nvPr>
            <p:ph type="body" sz="quarter" idx="3"/>
          </p:nvPr>
        </p:nvSpPr>
        <p:spPr bwMode="auto">
          <a:xfrm>
            <a:off x="974729" y="4560896"/>
            <a:ext cx="5365750" cy="4319587"/>
          </a:xfrm>
          <a:prstGeom prst="rect">
            <a:avLst/>
          </a:prstGeom>
          <a:noFill/>
          <a:ln w="9525">
            <a:noFill/>
            <a:miter lim="800000"/>
            <a:headEnd/>
            <a:tailEnd/>
          </a:ln>
          <a:effectLst/>
        </p:spPr>
        <p:txBody>
          <a:bodyPr vert="horz" wrap="square" lIns="97128" tIns="48562" rIns="97128" bIns="48562"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25606" name="Rectangle 6"/>
          <p:cNvSpPr>
            <a:spLocks noGrp="1" noChangeArrowheads="1"/>
          </p:cNvSpPr>
          <p:nvPr>
            <p:ph type="ftr" sz="quarter" idx="4"/>
          </p:nvPr>
        </p:nvSpPr>
        <p:spPr bwMode="auto">
          <a:xfrm>
            <a:off x="6" y="9121783"/>
            <a:ext cx="3170238" cy="479425"/>
          </a:xfrm>
          <a:prstGeom prst="rect">
            <a:avLst/>
          </a:prstGeom>
          <a:noFill/>
          <a:ln w="9525">
            <a:noFill/>
            <a:miter lim="800000"/>
            <a:headEnd/>
            <a:tailEnd/>
          </a:ln>
          <a:effectLst/>
        </p:spPr>
        <p:txBody>
          <a:bodyPr vert="horz" wrap="square" lIns="97128" tIns="48562" rIns="97128" bIns="48562" numCol="1" anchor="b" anchorCtr="0" compatLnSpc="1">
            <a:prstTxWarp prst="textNoShape">
              <a:avLst/>
            </a:prstTxWarp>
          </a:bodyPr>
          <a:lstStyle>
            <a:lvl1pPr defTabSz="971433">
              <a:defRPr sz="1300" smtClean="0"/>
            </a:lvl1pPr>
          </a:lstStyle>
          <a:p>
            <a:pPr>
              <a:defRPr/>
            </a:pPr>
            <a:endParaRPr lang="en-US" dirty="0"/>
          </a:p>
        </p:txBody>
      </p:sp>
      <p:sp>
        <p:nvSpPr>
          <p:cNvPr id="25607" name="Rectangle 7"/>
          <p:cNvSpPr>
            <a:spLocks noGrp="1" noChangeArrowheads="1"/>
          </p:cNvSpPr>
          <p:nvPr>
            <p:ph type="sldNum" sz="quarter" idx="5"/>
          </p:nvPr>
        </p:nvSpPr>
        <p:spPr bwMode="auto">
          <a:xfrm>
            <a:off x="4144967" y="9121783"/>
            <a:ext cx="3170237" cy="479425"/>
          </a:xfrm>
          <a:prstGeom prst="rect">
            <a:avLst/>
          </a:prstGeom>
          <a:noFill/>
          <a:ln w="9525">
            <a:noFill/>
            <a:miter lim="800000"/>
            <a:headEnd/>
            <a:tailEnd/>
          </a:ln>
          <a:effectLst/>
        </p:spPr>
        <p:txBody>
          <a:bodyPr vert="horz" wrap="square" lIns="97128" tIns="48562" rIns="97128" bIns="48562" numCol="1" anchor="b" anchorCtr="0" compatLnSpc="1">
            <a:prstTxWarp prst="textNoShape">
              <a:avLst/>
            </a:prstTxWarp>
          </a:bodyPr>
          <a:lstStyle>
            <a:lvl1pPr algn="r" defTabSz="971433">
              <a:defRPr sz="1300" smtClean="0"/>
            </a:lvl1pPr>
          </a:lstStyle>
          <a:p>
            <a:pPr>
              <a:defRPr/>
            </a:pPr>
            <a:fld id="{82B96188-D43D-4A97-BA46-C093088670A4}" type="slidenum">
              <a:rPr lang="en-US"/>
              <a:pPr>
                <a:defRPr/>
              </a:pPr>
              <a:t>‹#›</a:t>
            </a:fld>
            <a:endParaRPr lang="en-US" dirty="0"/>
          </a:p>
        </p:txBody>
      </p:sp>
    </p:spTree>
    <p:extLst>
      <p:ext uri="{BB962C8B-B14F-4D97-AF65-F5344CB8AC3E}">
        <p14:creationId xmlns:p14="http://schemas.microsoft.com/office/powerpoint/2010/main" val="323049549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71564" rtl="0" eaLnBrk="1" fontAlgn="base" latinLnBrk="0" hangingPunct="1">
              <a:lnSpc>
                <a:spcPct val="100000"/>
              </a:lnSpc>
              <a:spcBef>
                <a:spcPct val="0"/>
              </a:spcBef>
              <a:spcAft>
                <a:spcPct val="0"/>
              </a:spcAft>
              <a:buClrTx/>
              <a:buSzTx/>
              <a:buFontTx/>
              <a:buNone/>
              <a:tabLst/>
              <a:defRPr/>
            </a:pPr>
            <a:fld id="{82B96188-D43D-4A97-BA46-C093088670A4}" type="slidenum">
              <a:rPr kumimoji="0" lang="en-US" sz="1300" b="0" i="0" u="none" strike="noStrike" kern="1200" cap="none" spc="0" normalizeH="0" baseline="0" noProof="0" smtClean="0">
                <a:ln>
                  <a:noFill/>
                </a:ln>
                <a:solidFill>
                  <a:srgbClr val="000000"/>
                </a:solidFill>
                <a:effectLst/>
                <a:uLnTx/>
                <a:uFillTx/>
                <a:latin typeface="Tahoma" pitchFamily="34" charset="0"/>
                <a:ea typeface="ＭＳ Ｐゴシック" pitchFamily="1" charset="-128"/>
                <a:cs typeface="+mn-cs"/>
              </a:rPr>
              <a:pPr marL="0" marR="0" lvl="0" indent="0" algn="r" defTabSz="971564" rtl="0" eaLnBrk="1" fontAlgn="base" latinLnBrk="0" hangingPunct="1">
                <a:lnSpc>
                  <a:spcPct val="100000"/>
                </a:lnSpc>
                <a:spcBef>
                  <a:spcPct val="0"/>
                </a:spcBef>
                <a:spcAft>
                  <a:spcPct val="0"/>
                </a:spcAft>
                <a:buClrTx/>
                <a:buSzTx/>
                <a:buFontTx/>
                <a:buNone/>
                <a:tabLst/>
                <a:defRPr/>
              </a:pPr>
              <a:t>2</a:t>
            </a:fld>
            <a:endParaRPr kumimoji="0" lang="en-US" sz="1300" b="0" i="0" u="none" strike="noStrike" kern="1200" cap="none" spc="0" normalizeH="0" baseline="0" noProof="0" dirty="0">
              <a:ln>
                <a:noFill/>
              </a:ln>
              <a:solidFill>
                <a:srgbClr val="000000"/>
              </a:solidFill>
              <a:effectLst/>
              <a:uLnTx/>
              <a:uFillTx/>
              <a:latin typeface="Tahoma" pitchFamily="34" charset="0"/>
              <a:ea typeface="ＭＳ Ｐゴシック" pitchFamily="1" charset="-128"/>
              <a:cs typeface="+mn-cs"/>
            </a:endParaRPr>
          </a:p>
        </p:txBody>
      </p:sp>
    </p:spTree>
    <p:extLst>
      <p:ext uri="{BB962C8B-B14F-4D97-AF65-F5344CB8AC3E}">
        <p14:creationId xmlns:p14="http://schemas.microsoft.com/office/powerpoint/2010/main" val="37261757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2B96188-D43D-4A97-BA46-C093088670A4}" type="slidenum">
              <a:rPr lang="en-US" smtClean="0">
                <a:solidFill>
                  <a:prstClr val="black"/>
                </a:solidFill>
              </a:rPr>
              <a:pPr>
                <a:defRPr/>
              </a:pPr>
              <a:t>3</a:t>
            </a:fld>
            <a:endParaRPr lang="en-US" dirty="0">
              <a:solidFill>
                <a:prstClr val="black"/>
              </a:solidFill>
            </a:endParaRPr>
          </a:p>
        </p:txBody>
      </p:sp>
    </p:spTree>
    <p:extLst>
      <p:ext uri="{BB962C8B-B14F-4D97-AF65-F5344CB8AC3E}">
        <p14:creationId xmlns:p14="http://schemas.microsoft.com/office/powerpoint/2010/main" val="8471877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p:cNvSpPr>
            <a:spLocks noGrp="1" noChangeArrowheads="1"/>
          </p:cNvSpPr>
          <p:nvPr>
            <p:ph type="sldNum" sz="quarter" idx="5"/>
          </p:nvPr>
        </p:nvSpPr>
        <p:spPr>
          <a:noFill/>
        </p:spPr>
        <p:txBody>
          <a:bodyPr/>
          <a:lstStyle/>
          <a:p>
            <a:fld id="{89EC97CD-C517-46EB-B5BE-A012E21163A5}" type="slidenum">
              <a:rPr lang="en-US" smtClean="0">
                <a:solidFill>
                  <a:prstClr val="black"/>
                </a:solidFill>
              </a:rPr>
              <a:pPr/>
              <a:t>4</a:t>
            </a:fld>
            <a:endParaRPr lang="en-US" dirty="0">
              <a:solidFill>
                <a:prstClr val="black"/>
              </a:solidFill>
            </a:endParaRPr>
          </a:p>
        </p:txBody>
      </p:sp>
      <p:sp>
        <p:nvSpPr>
          <p:cNvPr id="63491" name="Rectangle 2"/>
          <p:cNvSpPr txBox="1">
            <a:spLocks noGrp="1" noChangeArrowheads="1"/>
          </p:cNvSpPr>
          <p:nvPr/>
        </p:nvSpPr>
        <p:spPr bwMode="auto">
          <a:xfrm>
            <a:off x="1" y="7"/>
            <a:ext cx="2916537" cy="450986"/>
          </a:xfrm>
          <a:prstGeom prst="rect">
            <a:avLst/>
          </a:prstGeom>
          <a:noFill/>
          <a:ln w="9525">
            <a:noFill/>
            <a:miter lim="800000"/>
            <a:headEnd/>
            <a:tailEnd/>
          </a:ln>
        </p:spPr>
        <p:txBody>
          <a:bodyPr lIns="90057" tIns="45028" rIns="90057" bIns="45028"/>
          <a:lstStyle/>
          <a:p>
            <a:pPr defTabSz="900159"/>
            <a:r>
              <a:rPr lang="en-US" sz="1200" dirty="0">
                <a:solidFill>
                  <a:prstClr val="black"/>
                </a:solidFill>
              </a:rPr>
              <a:t>NEORSD Proposed Stormwater Program October 2009</a:t>
            </a:r>
          </a:p>
        </p:txBody>
      </p:sp>
      <p:sp>
        <p:nvSpPr>
          <p:cNvPr id="63492" name="Rectangle 7"/>
          <p:cNvSpPr txBox="1">
            <a:spLocks noGrp="1" noChangeArrowheads="1"/>
          </p:cNvSpPr>
          <p:nvPr/>
        </p:nvSpPr>
        <p:spPr bwMode="auto">
          <a:xfrm>
            <a:off x="3812377" y="8561053"/>
            <a:ext cx="2916537" cy="450986"/>
          </a:xfrm>
          <a:prstGeom prst="rect">
            <a:avLst/>
          </a:prstGeom>
          <a:noFill/>
          <a:ln w="9525">
            <a:noFill/>
            <a:miter lim="800000"/>
            <a:headEnd/>
            <a:tailEnd/>
          </a:ln>
        </p:spPr>
        <p:txBody>
          <a:bodyPr lIns="90057" tIns="45028" rIns="90057" bIns="45028" anchor="b"/>
          <a:lstStyle/>
          <a:p>
            <a:pPr algn="r" defTabSz="900159"/>
            <a:fld id="{7D0220F4-638A-4570-A9AE-951071712731}" type="slidenum">
              <a:rPr lang="en-US" sz="1200">
                <a:solidFill>
                  <a:prstClr val="black"/>
                </a:solidFill>
              </a:rPr>
              <a:pPr algn="r" defTabSz="900159"/>
              <a:t>4</a:t>
            </a:fld>
            <a:endParaRPr lang="en-US" sz="1200" dirty="0">
              <a:solidFill>
                <a:prstClr val="black"/>
              </a:solidFill>
            </a:endParaRPr>
          </a:p>
        </p:txBody>
      </p:sp>
      <p:sp>
        <p:nvSpPr>
          <p:cNvPr id="63493" name="Rectangle 2"/>
          <p:cNvSpPr>
            <a:spLocks noGrp="1" noRot="1" noChangeAspect="1" noChangeArrowheads="1" noTextEdit="1"/>
          </p:cNvSpPr>
          <p:nvPr>
            <p:ph type="sldImg"/>
          </p:nvPr>
        </p:nvSpPr>
        <p:spPr>
          <a:xfrm>
            <a:off x="1114425" y="676275"/>
            <a:ext cx="4506913" cy="3379788"/>
          </a:xfrm>
          <a:ln/>
        </p:spPr>
      </p:sp>
      <p:sp>
        <p:nvSpPr>
          <p:cNvPr id="63494" name="Rectangle 3"/>
          <p:cNvSpPr>
            <a:spLocks noGrp="1" noChangeArrowheads="1"/>
          </p:cNvSpPr>
          <p:nvPr>
            <p:ph type="body" idx="1"/>
          </p:nvPr>
        </p:nvSpPr>
        <p:spPr>
          <a:noFill/>
          <a:ln/>
        </p:spPr>
        <p:txBody>
          <a:bodyPr lIns="90057" tIns="45028" rIns="90057" bIns="45028"/>
          <a:lstStyle/>
          <a:p>
            <a:r>
              <a:rPr lang="en-US" b="0" dirty="0"/>
              <a:t>Highlight 3 points on community cost-share</a:t>
            </a:r>
          </a:p>
          <a:p>
            <a:r>
              <a:rPr lang="en-US" b="0" dirty="0"/>
              <a:t>-Need an approved application and executed agreement before a project begins</a:t>
            </a:r>
          </a:p>
          <a:p>
            <a:r>
              <a:rPr lang="en-US" b="0" dirty="0"/>
              <a:t>-Consider an allocation for larger projects to allow for reimbursement over a the next 5 years</a:t>
            </a:r>
          </a:p>
          <a:p>
            <a:r>
              <a:rPr lang="en-US" b="0" dirty="0"/>
              <a:t>-If your CCS project is complete request a reimbursement!</a:t>
            </a:r>
          </a:p>
        </p:txBody>
      </p:sp>
    </p:spTree>
    <p:extLst>
      <p:ext uri="{BB962C8B-B14F-4D97-AF65-F5344CB8AC3E}">
        <p14:creationId xmlns:p14="http://schemas.microsoft.com/office/powerpoint/2010/main" val="5232932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WTL to speak to the LSSES in the area. Provide a brief verbal update. </a:t>
            </a:r>
          </a:p>
        </p:txBody>
      </p:sp>
      <p:sp>
        <p:nvSpPr>
          <p:cNvPr id="4" name="Slide Number Placeholder 3"/>
          <p:cNvSpPr>
            <a:spLocks noGrp="1"/>
          </p:cNvSpPr>
          <p:nvPr>
            <p:ph type="sldNum" sz="quarter" idx="10"/>
          </p:nvPr>
        </p:nvSpPr>
        <p:spPr/>
        <p:txBody>
          <a:bodyPr/>
          <a:lstStyle/>
          <a:p>
            <a:pPr>
              <a:defRPr/>
            </a:pPr>
            <a:fld id="{82B96188-D43D-4A97-BA46-C093088670A4}" type="slidenum">
              <a:rPr lang="en-US" smtClean="0"/>
              <a:pPr>
                <a:defRPr/>
              </a:pPr>
              <a:t>6</a:t>
            </a:fld>
            <a:endParaRPr lang="en-US" dirty="0"/>
          </a:p>
        </p:txBody>
      </p:sp>
    </p:spTree>
    <p:extLst>
      <p:ext uri="{BB962C8B-B14F-4D97-AF65-F5344CB8AC3E}">
        <p14:creationId xmlns:p14="http://schemas.microsoft.com/office/powerpoint/2010/main" val="7601694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Each WTL to speak to the LSSES in the area. Provide a brief verbal update. </a:t>
            </a:r>
          </a:p>
        </p:txBody>
      </p:sp>
      <p:sp>
        <p:nvSpPr>
          <p:cNvPr id="4" name="Slide Number Placeholder 3"/>
          <p:cNvSpPr>
            <a:spLocks noGrp="1"/>
          </p:cNvSpPr>
          <p:nvPr>
            <p:ph type="sldNum" sz="quarter" idx="10"/>
          </p:nvPr>
        </p:nvSpPr>
        <p:spPr/>
        <p:txBody>
          <a:bodyPr/>
          <a:lstStyle/>
          <a:p>
            <a:pPr>
              <a:defRPr/>
            </a:pPr>
            <a:fld id="{82B96188-D43D-4A97-BA46-C093088670A4}" type="slidenum">
              <a:rPr lang="en-US" smtClean="0"/>
              <a:pPr>
                <a:defRPr/>
              </a:pPr>
              <a:t>7</a:t>
            </a:fld>
            <a:endParaRPr lang="en-US" dirty="0"/>
          </a:p>
        </p:txBody>
      </p:sp>
    </p:spTree>
    <p:extLst>
      <p:ext uri="{BB962C8B-B14F-4D97-AF65-F5344CB8AC3E}">
        <p14:creationId xmlns:p14="http://schemas.microsoft.com/office/powerpoint/2010/main" val="7601694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pPr>
              <a:defRPr/>
            </a:pPr>
            <a:fld id="{C47A455E-E12F-4AD6-8D09-3F119BC03DC9}" type="slidenum">
              <a:rPr lang="en-US" smtClean="0"/>
              <a:pPr>
                <a:defRPr/>
              </a:pPr>
              <a:t>8</a:t>
            </a:fld>
            <a:endParaRPr lang="en-US" dirty="0"/>
          </a:p>
        </p:txBody>
      </p:sp>
    </p:spTree>
    <p:extLst>
      <p:ext uri="{BB962C8B-B14F-4D97-AF65-F5344CB8AC3E}">
        <p14:creationId xmlns:p14="http://schemas.microsoft.com/office/powerpoint/2010/main" val="186359087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latin typeface="Franklin Gothic Book" pitchFamily="34" charset="0"/>
              </a:rPr>
              <a:t>The consultant will identify problem areas by conducting a geomorphic assessment of the open channel system and an asset condition assessment for RSS parent assets, BTU child assets, and any LSS assets that directly influences the condition of the RSS asset.  An asset condition rating score will be assigned to each asset for each of the following three asset management categories:  </a:t>
            </a:r>
          </a:p>
          <a:p>
            <a:endParaRPr lang="en-US" dirty="0">
              <a:latin typeface="Franklin Gothic Book" pitchFamily="34" charset="0"/>
            </a:endParaRPr>
          </a:p>
          <a:p>
            <a:pPr marL="171427" indent="-171427">
              <a:buFont typeface="Arial" panose="020B0604020202020204" pitchFamily="34" charset="0"/>
              <a:buChar char="•"/>
            </a:pPr>
            <a:r>
              <a:rPr lang="en-US" dirty="0">
                <a:latin typeface="Franklin Gothic Book" pitchFamily="34" charset="0"/>
              </a:rPr>
              <a:t>Sediment and debris accumulation – which focuses on the percent of flow area or storage volume filled with sediment or debris through field inspection;</a:t>
            </a:r>
          </a:p>
          <a:p>
            <a:pPr marL="171427" indent="-171427">
              <a:buFont typeface="Arial" panose="020B0604020202020204" pitchFamily="34" charset="0"/>
              <a:buChar char="•"/>
            </a:pPr>
            <a:r>
              <a:rPr lang="en-US" dirty="0">
                <a:latin typeface="Franklin Gothic Book" pitchFamily="34" charset="0"/>
              </a:rPr>
              <a:t>Structural integrity – assessed through field inspections and H/H models.  The structural integrity assessments include both the geomorphologic assessment for streams and structural assessment of engineered materials for the other asset class types;  </a:t>
            </a:r>
          </a:p>
          <a:p>
            <a:pPr marL="171427" indent="-171427">
              <a:buFont typeface="Arial" panose="020B0604020202020204" pitchFamily="34" charset="0"/>
              <a:buChar char="•"/>
            </a:pPr>
            <a:r>
              <a:rPr lang="en-US" dirty="0">
                <a:latin typeface="Franklin Gothic Book" pitchFamily="34" charset="0"/>
              </a:rPr>
              <a:t>Hydraulic performance – an assessment of the probability that asset class types surcharge or result in flooding of structures and roads.  </a:t>
            </a:r>
          </a:p>
          <a:p>
            <a:endParaRPr lang="en-US" dirty="0">
              <a:latin typeface="Franklin Gothic Book" pitchFamily="34" charset="0"/>
            </a:endParaRPr>
          </a:p>
          <a:p>
            <a:r>
              <a:rPr lang="en-US" dirty="0">
                <a:latin typeface="Franklin Gothic Book" pitchFamily="34" charset="0"/>
              </a:rPr>
              <a:t>The combination of the assigned asset condition rating with pre-assigned criticality values generate a business risk evaluation (BRE) score for each RSS to identify problem areas within each </a:t>
            </a:r>
            <a:r>
              <a:rPr lang="en-US" dirty="0" err="1">
                <a:latin typeface="Franklin Gothic Book" pitchFamily="34" charset="0"/>
              </a:rPr>
              <a:t>subwatershed</a:t>
            </a:r>
            <a:r>
              <a:rPr lang="en-US" dirty="0">
                <a:latin typeface="Franklin Gothic Book" pitchFamily="34" charset="0"/>
              </a:rPr>
              <a:t>.  The standards for determining the asset condition and developing the BRE scores is presented in detail in section 3 of the SWMP standards (Attachment 2).  </a:t>
            </a:r>
          </a:p>
          <a:p>
            <a:endParaRPr lang="en-US" dirty="0">
              <a:latin typeface="Franklin Gothic Book" pitchFamily="34" charset="0"/>
            </a:endParaRPr>
          </a:p>
          <a:p>
            <a:r>
              <a:rPr lang="en-US" dirty="0">
                <a:latin typeface="Franklin Gothic Book" pitchFamily="34" charset="0"/>
              </a:rPr>
              <a:t>The end product of the SWMPs is a prioritized list of construction, operation and maintenance, and policy improvements to improve water quality, enhance stream health and function, and protect resources, and reduce flooding and erosions risks related to RSS assets.</a:t>
            </a:r>
          </a:p>
          <a:p>
            <a:endParaRPr lang="en-US" dirty="0">
              <a:latin typeface="Franklin Gothic Book" pitchFamily="34" charset="0"/>
            </a:endParaRPr>
          </a:p>
          <a:p>
            <a:r>
              <a:rPr lang="en-US" dirty="0">
                <a:latin typeface="Franklin Gothic Book" pitchFamily="34" charset="0"/>
              </a:rPr>
              <a:t>In general, this project should include the following components:</a:t>
            </a:r>
          </a:p>
          <a:p>
            <a:pPr marL="171427" indent="-171427">
              <a:buFont typeface="Arial" panose="020B0604020202020204" pitchFamily="34" charset="0"/>
              <a:buChar char="•"/>
            </a:pPr>
            <a:r>
              <a:rPr lang="en-US" dirty="0">
                <a:latin typeface="Franklin Gothic Book" pitchFamily="34" charset="0"/>
              </a:rPr>
              <a:t>An Operational Performance Evaluation that includes field inventory (where necessary), assessment, monitoring, and modeling to characterize existing conditions and identify problems within the RSS and potentially the local stormwater system, when necessary.</a:t>
            </a:r>
          </a:p>
          <a:p>
            <a:pPr marL="171427" indent="-171427">
              <a:buFont typeface="Arial" panose="020B0604020202020204" pitchFamily="34" charset="0"/>
              <a:buChar char="•"/>
            </a:pPr>
            <a:r>
              <a:rPr lang="en-US" dirty="0">
                <a:latin typeface="Franklin Gothic Book" pitchFamily="34" charset="0"/>
              </a:rPr>
              <a:t>An Alternative Development and Evaluation process that systematically develops a comprehensive set of solutions to existing and projected stormwater problems within the watershed and </a:t>
            </a:r>
            <a:r>
              <a:rPr lang="en-US" dirty="0" err="1">
                <a:latin typeface="Franklin Gothic Book" pitchFamily="34" charset="0"/>
              </a:rPr>
              <a:t>subwatersheds</a:t>
            </a:r>
            <a:r>
              <a:rPr lang="en-US" dirty="0">
                <a:latin typeface="Franklin Gothic Book" pitchFamily="34" charset="0"/>
              </a:rPr>
              <a:t>, including the business case for the recommendations.</a:t>
            </a:r>
          </a:p>
          <a:p>
            <a:pPr marL="171427" indent="-171427">
              <a:buFont typeface="Arial" panose="020B0604020202020204" pitchFamily="34" charset="0"/>
              <a:buChar char="•"/>
            </a:pPr>
            <a:r>
              <a:rPr lang="en-US" dirty="0">
                <a:latin typeface="Franklin Gothic Book" pitchFamily="34" charset="0"/>
              </a:rPr>
              <a:t>Development of a Stormwater Master Plan that identifies recommendations, including phasing recommendations, for prioritized policies, construction projects, acquisition strategies, and maintenance activities necessary to implement preferred alternatives.</a:t>
            </a:r>
          </a:p>
          <a:p>
            <a:pPr marL="171427" indent="-171427">
              <a:buFont typeface="Arial" panose="020B0604020202020204" pitchFamily="34" charset="0"/>
              <a:buChar char="•"/>
            </a:pPr>
            <a:r>
              <a:rPr lang="en-US" dirty="0">
                <a:latin typeface="Franklin Gothic Book" pitchFamily="34" charset="0"/>
              </a:rPr>
              <a:t>Stakeholder Involvement to support the SWMP process, engaging both District staff and the Watershed Advisory Committee (WAC) and its members to assist in facilitating effective feedback for a successful plan.</a:t>
            </a:r>
          </a:p>
          <a:p>
            <a:pPr marL="171427" indent="-171427">
              <a:buFont typeface="Arial" panose="020B0604020202020204" pitchFamily="34" charset="0"/>
              <a:buChar char="•"/>
            </a:pPr>
            <a:endParaRPr lang="en-US" dirty="0">
              <a:latin typeface="Franklin Gothic Book" pitchFamily="34" charset="0"/>
            </a:endParaRPr>
          </a:p>
          <a:p>
            <a:r>
              <a:rPr lang="en-US" b="1" dirty="0">
                <a:latin typeface="Franklin Gothic Book" pitchFamily="34" charset="0"/>
              </a:rPr>
              <a:t>This slide</a:t>
            </a:r>
            <a:r>
              <a:rPr lang="en-US" dirty="0">
                <a:latin typeface="Franklin Gothic Book" pitchFamily="34" charset="0"/>
              </a:rPr>
              <a:t> provides an overview of the process and activities for this study.</a:t>
            </a:r>
            <a:endParaRPr lang="en-US" dirty="0"/>
          </a:p>
          <a:p>
            <a:endParaRPr lang="en-US" dirty="0"/>
          </a:p>
        </p:txBody>
      </p:sp>
      <p:sp>
        <p:nvSpPr>
          <p:cNvPr id="4" name="Slide Number Placeholder 3"/>
          <p:cNvSpPr>
            <a:spLocks noGrp="1"/>
          </p:cNvSpPr>
          <p:nvPr>
            <p:ph type="sldNum" sz="quarter" idx="5"/>
          </p:nvPr>
        </p:nvSpPr>
        <p:spPr/>
        <p:txBody>
          <a:bodyPr/>
          <a:lstStyle/>
          <a:p>
            <a:pPr>
              <a:defRPr/>
            </a:pPr>
            <a:fld id="{82B96188-D43D-4A97-BA46-C093088670A4}" type="slidenum">
              <a:rPr lang="en-US" smtClean="0"/>
              <a:pPr>
                <a:defRPr/>
              </a:pPr>
              <a:t>10</a:t>
            </a:fld>
            <a:endParaRPr lang="en-US" dirty="0"/>
          </a:p>
        </p:txBody>
      </p:sp>
    </p:spTree>
    <p:extLst>
      <p:ext uri="{BB962C8B-B14F-4D97-AF65-F5344CB8AC3E}">
        <p14:creationId xmlns:p14="http://schemas.microsoft.com/office/powerpoint/2010/main" val="134952655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defTabSz="914152" fontAlgn="auto">
              <a:spcBef>
                <a:spcPts val="0"/>
              </a:spcBef>
              <a:spcAft>
                <a:spcPts val="0"/>
              </a:spcAft>
              <a:defRPr/>
            </a:pPr>
            <a:fld id="{C47A455E-E12F-4AD6-8D09-3F119BC03DC9}" type="slidenum">
              <a:rPr lang="en-US" sz="1800" kern="0">
                <a:solidFill>
                  <a:prstClr val="black"/>
                </a:solidFill>
              </a:rPr>
              <a:pPr defTabSz="914152" fontAlgn="auto">
                <a:spcBef>
                  <a:spcPts val="0"/>
                </a:spcBef>
                <a:spcAft>
                  <a:spcPts val="0"/>
                </a:spcAft>
                <a:defRPr/>
              </a:pPr>
              <a:t>11</a:t>
            </a:fld>
            <a:endParaRPr lang="en-US" sz="1800" kern="0" dirty="0">
              <a:solidFill>
                <a:prstClr val="black"/>
              </a:solidFill>
            </a:endParaRPr>
          </a:p>
        </p:txBody>
      </p:sp>
    </p:spTree>
    <p:extLst>
      <p:ext uri="{BB962C8B-B14F-4D97-AF65-F5344CB8AC3E}">
        <p14:creationId xmlns:p14="http://schemas.microsoft.com/office/powerpoint/2010/main" val="90788773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71564" rtl="0" eaLnBrk="1" fontAlgn="base" latinLnBrk="0" hangingPunct="1">
              <a:lnSpc>
                <a:spcPct val="100000"/>
              </a:lnSpc>
              <a:spcBef>
                <a:spcPct val="0"/>
              </a:spcBef>
              <a:spcAft>
                <a:spcPct val="0"/>
              </a:spcAft>
              <a:buClrTx/>
              <a:buSzTx/>
              <a:buFontTx/>
              <a:buNone/>
              <a:tabLst/>
              <a:defRPr/>
            </a:pPr>
            <a:fld id="{C47A455E-E12F-4AD6-8D09-3F119BC03DC9}" type="slidenum">
              <a:rPr kumimoji="0" lang="en-US" sz="1300" b="0" i="0" u="none" strike="noStrike" kern="1200" cap="none" spc="0" normalizeH="0" baseline="0" noProof="0" smtClean="0">
                <a:ln>
                  <a:noFill/>
                </a:ln>
                <a:solidFill>
                  <a:srgbClr val="000000"/>
                </a:solidFill>
                <a:effectLst/>
                <a:uLnTx/>
                <a:uFillTx/>
                <a:latin typeface="Tahoma" pitchFamily="34" charset="0"/>
                <a:ea typeface="ＭＳ Ｐゴシック" pitchFamily="1" charset="-128"/>
                <a:cs typeface="+mn-cs"/>
              </a:rPr>
              <a:pPr marL="0" marR="0" lvl="0" indent="0" algn="r" defTabSz="971564" rtl="0" eaLnBrk="1" fontAlgn="base" latinLnBrk="0" hangingPunct="1">
                <a:lnSpc>
                  <a:spcPct val="100000"/>
                </a:lnSpc>
                <a:spcBef>
                  <a:spcPct val="0"/>
                </a:spcBef>
                <a:spcAft>
                  <a:spcPct val="0"/>
                </a:spcAft>
                <a:buClrTx/>
                <a:buSzTx/>
                <a:buFontTx/>
                <a:buNone/>
                <a:tabLst/>
                <a:defRPr/>
              </a:pPr>
              <a:t>12</a:t>
            </a:fld>
            <a:endParaRPr kumimoji="0" lang="en-US" sz="1300" b="0" i="0" u="none" strike="noStrike" kern="1200" cap="none" spc="0" normalizeH="0" baseline="0" noProof="0" dirty="0">
              <a:ln>
                <a:noFill/>
              </a:ln>
              <a:solidFill>
                <a:srgbClr val="000000"/>
              </a:solidFill>
              <a:effectLst/>
              <a:uLnTx/>
              <a:uFillTx/>
              <a:latin typeface="Tahoma" pitchFamily="34" charset="0"/>
              <a:ea typeface="ＭＳ Ｐゴシック" pitchFamily="1" charset="-128"/>
              <a:cs typeface="+mn-cs"/>
            </a:endParaRPr>
          </a:p>
        </p:txBody>
      </p:sp>
    </p:spTree>
    <p:extLst>
      <p:ext uri="{BB962C8B-B14F-4D97-AF65-F5344CB8AC3E}">
        <p14:creationId xmlns:p14="http://schemas.microsoft.com/office/powerpoint/2010/main" val="6695855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black"/>
                </a:solidFill>
                <a:latin typeface="Corbel" panose="020B0503020204020204" pitchFamily="34" charset="0"/>
              </a:rPr>
              <a:t>EAP Background</a:t>
            </a:r>
            <a:endParaRPr kumimoji="0" lang="en-US" sz="18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600"/>
              </a:spcAft>
              <a:buClrTx/>
              <a:buSzTx/>
              <a:buFont typeface="Wingdings" panose="05000000000000000000" pitchFamily="2" charset="2"/>
              <a:buChar char="Ø"/>
              <a:tabLst/>
              <a:defRPr/>
            </a:pPr>
            <a:r>
              <a:rPr lang="en-US" sz="1200" dirty="0">
                <a:solidFill>
                  <a:prstClr val="black"/>
                </a:solidFill>
                <a:latin typeface="Corbel" panose="020B0503020204020204" pitchFamily="34" charset="0"/>
              </a:rPr>
              <a:t>Nature Center @ Shaker Lakes plans to construct improvements to the existing All People’s Trail boardwalk that has exceeded design life during the 2019 construction season.</a:t>
            </a:r>
          </a:p>
          <a:p>
            <a:pPr marR="0" lvl="0" algn="l" defTabSz="914400" rtl="0" eaLnBrk="1" fontAlgn="auto" latinLnBrk="0" hangingPunct="1">
              <a:lnSpc>
                <a:spcPct val="100000"/>
              </a:lnSpc>
              <a:spcBef>
                <a:spcPct val="20000"/>
              </a:spcBef>
              <a:spcAft>
                <a:spcPts val="600"/>
              </a:spcAft>
              <a:buClrTx/>
              <a:buSzTx/>
              <a:buFont typeface="Wingdings" panose="05000000000000000000" pitchFamily="2" charset="2"/>
              <a:buChar char="Ø"/>
              <a:tabLst/>
              <a:defRPr/>
            </a:pPr>
            <a:endParaRPr lang="en-US" sz="1200" dirty="0">
              <a:solidFill>
                <a:prstClr val="black"/>
              </a:solidFill>
              <a:latin typeface="Corbel" panose="020B0503020204020204" pitchFamily="34" charset="0"/>
            </a:endParaRPr>
          </a:p>
          <a:p>
            <a:pPr marR="0" lvl="0" algn="l" defTabSz="914400" rtl="0" eaLnBrk="1" fontAlgn="auto" latinLnBrk="0" hangingPunct="1">
              <a:lnSpc>
                <a:spcPct val="100000"/>
              </a:lnSpc>
              <a:spcBef>
                <a:spcPct val="20000"/>
              </a:spcBef>
              <a:spcAft>
                <a:spcPts val="600"/>
              </a:spcAft>
              <a:buClrTx/>
              <a:buSzTx/>
              <a:buFont typeface="Wingdings" panose="05000000000000000000" pitchFamily="2" charset="2"/>
              <a:buChar char="Ø"/>
              <a:tabLst/>
              <a:defRPr/>
            </a:pPr>
            <a:r>
              <a:rPr lang="en-US" sz="1200" dirty="0">
                <a:solidFill>
                  <a:prstClr val="black"/>
                </a:solidFill>
                <a:latin typeface="Corbel" panose="020B0503020204020204" pitchFamily="34" charset="0"/>
              </a:rPr>
              <a:t>NEORSD wanted to determine if the existing boardwalk and the planned improvements would have a impact on the conveyance of Doan Brook.  NEORSD also wanted to determine if Doan Brook would have a negative impact on the boardwalk improvements.</a:t>
            </a:r>
          </a:p>
          <a:p>
            <a:pPr marL="0" marR="0" lvl="0" indent="0" algn="l" defTabSz="914400" rtl="0" eaLnBrk="1" fontAlgn="auto" latinLnBrk="0" hangingPunct="1">
              <a:lnSpc>
                <a:spcPct val="100000"/>
              </a:lnSpc>
              <a:spcBef>
                <a:spcPct val="20000"/>
              </a:spcBef>
              <a:spcAft>
                <a:spcPts val="600"/>
              </a:spcAft>
              <a:buClrTx/>
              <a:buSzTx/>
              <a:buFont typeface="Arial" pitchFamily="34" charset="0"/>
              <a:buNone/>
              <a:tabLst/>
              <a:defRPr/>
            </a:pPr>
            <a:endParaRPr kumimoji="0" lang="en-US" sz="12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endParaRPr lang="en-US" dirty="0"/>
          </a:p>
        </p:txBody>
      </p:sp>
      <p:sp>
        <p:nvSpPr>
          <p:cNvPr id="4" name="Slide Number Placeholder 3"/>
          <p:cNvSpPr>
            <a:spLocks noGrp="1"/>
          </p:cNvSpPr>
          <p:nvPr>
            <p:ph type="sldNum" sz="quarter" idx="10"/>
          </p:nvPr>
        </p:nvSpPr>
        <p:spPr/>
        <p:txBody>
          <a:bodyPr/>
          <a:lstStyle/>
          <a:p>
            <a:pPr>
              <a:defRPr/>
            </a:pPr>
            <a:fld id="{C47A455E-E12F-4AD6-8D09-3F119BC03DC9}" type="slidenum">
              <a:rPr lang="en-US">
                <a:solidFill>
                  <a:srgbClr val="000000"/>
                </a:solidFill>
              </a:rPr>
              <a:pPr>
                <a:defRPr/>
              </a:pPr>
              <a:t>16</a:t>
            </a:fld>
            <a:endParaRPr lang="en-US" dirty="0">
              <a:solidFill>
                <a:srgbClr val="000000"/>
              </a:solidFill>
            </a:endParaRPr>
          </a:p>
        </p:txBody>
      </p:sp>
    </p:spTree>
    <p:extLst>
      <p:ext uri="{BB962C8B-B14F-4D97-AF65-F5344CB8AC3E}">
        <p14:creationId xmlns:p14="http://schemas.microsoft.com/office/powerpoint/2010/main" val="315857086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Wade Trim Team (two geomorphic experts and a two-person Collective Efforts inspection crew) conducted a detailed inspection of the Doan Brook reach at the Nature Center at Shaker Lakes (Nature Center) on November 15, 2018. The inspection team walked the boardwalk and nearby trails to observe the overall stream and wetland environment at the Nature Center.   Wade Trim submitted a technical memo addressing the findings of the project area evaluation, which included the following:</a:t>
            </a:r>
          </a:p>
          <a:p>
            <a:pPr marL="0" marR="0">
              <a:lnSpc>
                <a:spcPct val="150000"/>
              </a:lnSpc>
              <a:spcBef>
                <a:spcPts val="0"/>
              </a:spcBef>
              <a:spcAft>
                <a:spcPts val="0"/>
              </a:spcAft>
            </a:pPr>
            <a:r>
              <a:rPr lang="en-US" sz="1200" dirty="0">
                <a:effectLst/>
                <a:latin typeface="Times New Roman" panose="02020603050405020304" pitchFamily="18" charset="0"/>
                <a:ea typeface="Calibri" panose="020F0502020204030204" pitchFamily="34" charset="0"/>
              </a:rPr>
              <a:t> </a:t>
            </a:r>
          </a:p>
          <a:p>
            <a:pPr marL="342900" marR="0" lvl="0" indent="-342900">
              <a:lnSpc>
                <a:spcPct val="150000"/>
              </a:lnSpc>
              <a:spcBef>
                <a:spcPts val="0"/>
              </a:spcBef>
              <a:spcAft>
                <a:spcPts val="0"/>
              </a:spcAft>
              <a:buFont typeface="+mj-lt"/>
              <a:buAutoNum type="arabicPeriod"/>
            </a:pPr>
            <a:r>
              <a:rPr lang="en-US" sz="1200" dirty="0">
                <a:effectLst/>
                <a:latin typeface="Times New Roman" panose="02020603050405020304" pitchFamily="18" charset="0"/>
                <a:ea typeface="Calibri" panose="020F0502020204030204" pitchFamily="34" charset="0"/>
              </a:rPr>
              <a:t>The condition of Doan Brook where the proposed construction activity will be taking place is fully functional and no building, transportation, or utility (BTU) assets are threatened by erosion. This is primarily because most of the boardwalk is in a low-gradient, wetland environment that is less prone to significant hydraulic erosive forces.</a:t>
            </a:r>
          </a:p>
          <a:p>
            <a:pPr marL="342900" marR="0" lvl="0" indent="-342900">
              <a:lnSpc>
                <a:spcPct val="150000"/>
              </a:lnSpc>
              <a:spcBef>
                <a:spcPts val="0"/>
              </a:spcBef>
              <a:spcAft>
                <a:spcPts val="0"/>
              </a:spcAft>
              <a:buFont typeface="+mj-lt"/>
              <a:buAutoNum type="arabicPeriod"/>
            </a:pPr>
            <a:endParaRPr lang="en-US" sz="1200" dirty="0">
              <a:effectLst/>
              <a:latin typeface="Times New Roman" panose="02020603050405020304" pitchFamily="18" charset="0"/>
              <a:ea typeface="Calibri" panose="020F0502020204030204" pitchFamily="34" charset="0"/>
            </a:endParaRPr>
          </a:p>
          <a:p>
            <a:pPr marL="342900" marR="0" lvl="0" indent="-342900">
              <a:lnSpc>
                <a:spcPct val="150000"/>
              </a:lnSpc>
              <a:spcBef>
                <a:spcPts val="0"/>
              </a:spcBef>
              <a:spcAft>
                <a:spcPts val="0"/>
              </a:spcAft>
              <a:buFont typeface="+mj-lt"/>
              <a:buAutoNum type="arabicPeriod"/>
            </a:pPr>
            <a:r>
              <a:rPr lang="en-US" sz="1200" dirty="0">
                <a:effectLst/>
                <a:latin typeface="Times New Roman" panose="02020603050405020304" pitchFamily="18" charset="0"/>
                <a:ea typeface="Calibri" panose="020F0502020204030204" pitchFamily="34" charset="0"/>
              </a:rPr>
              <a:t>The Nature Center might wish to consider a few relatively minor adjustments to the proposed boardwalk improvements, including extending the boardwalk abutment depth; keying the vortex rock weirs into the banks; and modifying a few aspects of the design to improve habitat conditions. </a:t>
            </a:r>
          </a:p>
          <a:p>
            <a:pPr marL="342900" marR="0" lvl="0" indent="-342900">
              <a:lnSpc>
                <a:spcPct val="150000"/>
              </a:lnSpc>
              <a:spcBef>
                <a:spcPts val="0"/>
              </a:spcBef>
              <a:spcAft>
                <a:spcPts val="0"/>
              </a:spcAft>
              <a:buFont typeface="+mj-lt"/>
              <a:buAutoNum type="arabicPeriod"/>
            </a:pPr>
            <a:endParaRPr lang="en-US" sz="1200" dirty="0">
              <a:effectLst/>
              <a:latin typeface="Times New Roman" panose="02020603050405020304" pitchFamily="18" charset="0"/>
              <a:ea typeface="Calibri" panose="020F0502020204030204" pitchFamily="34" charset="0"/>
            </a:endParaRPr>
          </a:p>
          <a:p>
            <a:pPr marL="342900" marR="0" lvl="0" indent="-342900">
              <a:lnSpc>
                <a:spcPct val="150000"/>
              </a:lnSpc>
              <a:spcBef>
                <a:spcPts val="0"/>
              </a:spcBef>
              <a:spcAft>
                <a:spcPts val="0"/>
              </a:spcAft>
              <a:buFont typeface="+mj-lt"/>
              <a:buAutoNum type="arabicPeriod"/>
            </a:pPr>
            <a:r>
              <a:rPr lang="en-US" sz="1200" dirty="0">
                <a:effectLst/>
                <a:latin typeface="Times New Roman" panose="02020603050405020304" pitchFamily="18" charset="0"/>
                <a:ea typeface="Calibri" panose="020F0502020204030204" pitchFamily="34" charset="0"/>
              </a:rPr>
              <a:t>The condition rating of Doan Brook in the reach immediately upstream of the proposed construction activity is not fully functional and a gravel </a:t>
            </a:r>
            <a:r>
              <a:rPr lang="en-US" sz="1200" dirty="0" err="1">
                <a:effectLst/>
                <a:latin typeface="Times New Roman" panose="02020603050405020304" pitchFamily="18" charset="0"/>
                <a:ea typeface="Calibri" panose="020F0502020204030204" pitchFamily="34" charset="0"/>
              </a:rPr>
              <a:t>trailpath</a:t>
            </a:r>
            <a:r>
              <a:rPr lang="en-US" sz="1200" dirty="0">
                <a:effectLst/>
                <a:latin typeface="Times New Roman" panose="02020603050405020304" pitchFamily="18" charset="0"/>
                <a:ea typeface="Calibri" panose="020F0502020204030204" pitchFamily="34" charset="0"/>
              </a:rPr>
              <a:t> BTU is threatened due to vertical instability of the channel. The preliminary business risk exposure score is 20. </a:t>
            </a:r>
          </a:p>
          <a:p>
            <a:pPr marL="342900" marR="0" lvl="0" indent="-342900">
              <a:lnSpc>
                <a:spcPct val="150000"/>
              </a:lnSpc>
              <a:spcBef>
                <a:spcPts val="0"/>
              </a:spcBef>
              <a:spcAft>
                <a:spcPts val="0"/>
              </a:spcAft>
              <a:buFont typeface="+mj-lt"/>
              <a:buAutoNum type="arabicPeriod"/>
            </a:pPr>
            <a:endParaRPr lang="en-US" sz="1200" dirty="0">
              <a:effectLst/>
              <a:latin typeface="Times New Roman" panose="02020603050405020304" pitchFamily="18" charset="0"/>
              <a:ea typeface="Calibri" panose="020F0502020204030204" pitchFamily="34" charset="0"/>
            </a:endParaRPr>
          </a:p>
          <a:p>
            <a:pPr marL="342900" marR="0" lvl="0" indent="-342900">
              <a:lnSpc>
                <a:spcPct val="150000"/>
              </a:lnSpc>
              <a:spcBef>
                <a:spcPts val="0"/>
              </a:spcBef>
              <a:spcAft>
                <a:spcPts val="0"/>
              </a:spcAft>
              <a:buFont typeface="+mj-lt"/>
              <a:buAutoNum type="arabicPeriod"/>
            </a:pPr>
            <a:r>
              <a:rPr lang="en-US" sz="1200" dirty="0">
                <a:effectLst/>
                <a:latin typeface="Times New Roman" panose="02020603050405020304" pitchFamily="18" charset="0"/>
                <a:ea typeface="Calibri" panose="020F0502020204030204" pitchFamily="34" charset="0"/>
              </a:rPr>
              <a:t>The proposed construction activity does not address the threatened gravel </a:t>
            </a:r>
            <a:r>
              <a:rPr lang="en-US" sz="1200" dirty="0" err="1">
                <a:effectLst/>
                <a:latin typeface="Times New Roman" panose="02020603050405020304" pitchFamily="18" charset="0"/>
                <a:ea typeface="Calibri" panose="020F0502020204030204" pitchFamily="34" charset="0"/>
              </a:rPr>
              <a:t>trailpath</a:t>
            </a:r>
            <a:r>
              <a:rPr lang="en-US" sz="1200" dirty="0">
                <a:effectLst/>
                <a:latin typeface="Times New Roman" panose="02020603050405020304" pitchFamily="18" charset="0"/>
                <a:ea typeface="Calibri" panose="020F0502020204030204" pitchFamily="34" charset="0"/>
              </a:rPr>
              <a:t> BTU and therefore the District might wish to partner with the Nature Center to take advantage of the upcoming construction work. Two alternatives to address the vertical instability would be to (1) armor the existing stream bank at the point of erosion or (2) re-align the channel so that the erosive flows are directed away from the BTU.</a:t>
            </a:r>
          </a:p>
          <a:p>
            <a:endParaRPr lang="en-US" dirty="0"/>
          </a:p>
        </p:txBody>
      </p:sp>
      <p:sp>
        <p:nvSpPr>
          <p:cNvPr id="4" name="Slide Number Placeholder 3"/>
          <p:cNvSpPr>
            <a:spLocks noGrp="1"/>
          </p:cNvSpPr>
          <p:nvPr>
            <p:ph type="sldNum" sz="quarter" idx="10"/>
          </p:nvPr>
        </p:nvSpPr>
        <p:spPr/>
        <p:txBody>
          <a:bodyPr/>
          <a:lstStyle/>
          <a:p>
            <a:pPr>
              <a:defRPr/>
            </a:pPr>
            <a:fld id="{C47A455E-E12F-4AD6-8D09-3F119BC03DC9}" type="slidenum">
              <a:rPr lang="en-US">
                <a:solidFill>
                  <a:srgbClr val="000000"/>
                </a:solidFill>
              </a:rPr>
              <a:pPr>
                <a:defRPr/>
              </a:pPr>
              <a:t>17</a:t>
            </a:fld>
            <a:endParaRPr lang="en-US" dirty="0">
              <a:solidFill>
                <a:srgbClr val="000000"/>
              </a:solidFill>
            </a:endParaRPr>
          </a:p>
        </p:txBody>
      </p:sp>
    </p:spTree>
    <p:extLst>
      <p:ext uri="{BB962C8B-B14F-4D97-AF65-F5344CB8AC3E}">
        <p14:creationId xmlns:p14="http://schemas.microsoft.com/office/powerpoint/2010/main" val="24928714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ct val="20000"/>
              </a:spcBef>
              <a:spcAft>
                <a:spcPts val="600"/>
              </a:spcAft>
              <a:buClrTx/>
              <a:buSzTx/>
              <a:buFont typeface="Arial" pitchFamily="34" charset="0"/>
              <a:buNone/>
              <a:tabLst/>
              <a:defRPr/>
            </a:pPr>
            <a:endParaRPr kumimoji="0" lang="en-US" sz="1200" b="0"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r>
              <a:rPr lang="en-US" dirty="0"/>
              <a:t>In January, 2019, The District met with Nature Center representatives &amp; their design consultant to discuss the findings of the technical memo and to explore the possibility of partnering with them to address the vertical instability along the stream bank.  Due to construction limitations, it was determined that the stream restoration work would not be performed as part of the boardwalk upgrade construction.  The District also explored the possibility of performing the work under one of its existing maintenance contracts and revisited the site to determine if this option was viable.  After conducting a site visit it was determined that the restoration work was too large for this type of contract.  The District also found out during the site visit that there were flooding issues immediately upstream at the S. Park Blvd crossing.  Based upon this information, the District determined that the best approach at this time was to finish the overall SWMP study and address this area as a problem area in which alternative evaluations would be further studied and scored to determine the best approach to address the overall flooding &amp; erosion issues in this area.</a:t>
            </a:r>
          </a:p>
        </p:txBody>
      </p:sp>
      <p:sp>
        <p:nvSpPr>
          <p:cNvPr id="4" name="Slide Number Placeholder 3"/>
          <p:cNvSpPr>
            <a:spLocks noGrp="1"/>
          </p:cNvSpPr>
          <p:nvPr>
            <p:ph type="sldNum" sz="quarter" idx="10"/>
          </p:nvPr>
        </p:nvSpPr>
        <p:spPr/>
        <p:txBody>
          <a:bodyPr/>
          <a:lstStyle/>
          <a:p>
            <a:pPr>
              <a:defRPr/>
            </a:pPr>
            <a:fld id="{C47A455E-E12F-4AD6-8D09-3F119BC03DC9}" type="slidenum">
              <a:rPr lang="en-US">
                <a:solidFill>
                  <a:srgbClr val="000000"/>
                </a:solidFill>
              </a:rPr>
              <a:pPr>
                <a:defRPr/>
              </a:pPr>
              <a:t>18</a:t>
            </a:fld>
            <a:endParaRPr lang="en-US" dirty="0">
              <a:solidFill>
                <a:srgbClr val="000000"/>
              </a:solidFill>
            </a:endParaRPr>
          </a:p>
        </p:txBody>
      </p:sp>
    </p:spTree>
    <p:extLst>
      <p:ext uri="{BB962C8B-B14F-4D97-AF65-F5344CB8AC3E}">
        <p14:creationId xmlns:p14="http://schemas.microsoft.com/office/powerpoint/2010/main" val="4200967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47A455E-E12F-4AD6-8D09-3F119BC03DC9}" type="slidenum">
              <a:rPr lang="en-US" smtClean="0"/>
              <a:pPr>
                <a:defRPr/>
              </a:pPr>
              <a:t>21</a:t>
            </a:fld>
            <a:endParaRPr lang="en-US" dirty="0"/>
          </a:p>
        </p:txBody>
      </p:sp>
    </p:spTree>
    <p:extLst>
      <p:ext uri="{BB962C8B-B14F-4D97-AF65-F5344CB8AC3E}">
        <p14:creationId xmlns:p14="http://schemas.microsoft.com/office/powerpoint/2010/main" val="207567057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14277">
              <a:defRPr/>
            </a:pPr>
            <a:r>
              <a:rPr lang="en-US" dirty="0"/>
              <a:t>Erosion through residential property where banks are mowed to the edge. Small scale bank stabilization project under SWIM is being pursued to lay banks back to a stable slope and place vegetative cover. About 15” of bank loss in 1 year from 2017-2018. Total length is about 200’.</a:t>
            </a:r>
          </a:p>
          <a:p>
            <a:endParaRPr lang="en-US" dirty="0"/>
          </a:p>
        </p:txBody>
      </p:sp>
      <p:sp>
        <p:nvSpPr>
          <p:cNvPr id="4" name="Slide Number Placeholder 3"/>
          <p:cNvSpPr>
            <a:spLocks noGrp="1"/>
          </p:cNvSpPr>
          <p:nvPr>
            <p:ph type="sldNum" sz="quarter" idx="10"/>
          </p:nvPr>
        </p:nvSpPr>
        <p:spPr/>
        <p:txBody>
          <a:bodyPr/>
          <a:lstStyle/>
          <a:p>
            <a:pPr defTabSz="937622">
              <a:defRPr/>
            </a:pPr>
            <a:fld id="{C47A455E-E12F-4AD6-8D09-3F119BC03DC9}" type="slidenum">
              <a:rPr lang="en-US">
                <a:solidFill>
                  <a:srgbClr val="000000"/>
                </a:solidFill>
              </a:rPr>
              <a:pPr defTabSz="937622">
                <a:defRPr/>
              </a:pPr>
              <a:t>24</a:t>
            </a:fld>
            <a:endParaRPr lang="en-US" dirty="0">
              <a:solidFill>
                <a:srgbClr val="000000"/>
              </a:solidFill>
            </a:endParaRPr>
          </a:p>
        </p:txBody>
      </p:sp>
    </p:spTree>
    <p:extLst>
      <p:ext uri="{BB962C8B-B14F-4D97-AF65-F5344CB8AC3E}">
        <p14:creationId xmlns:p14="http://schemas.microsoft.com/office/powerpoint/2010/main" val="120797403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a:defRPr/>
            </a:pPr>
            <a:fld id="{C47A455E-E12F-4AD6-8D09-3F119BC03DC9}" type="slidenum">
              <a:rPr lang="en-US" smtClean="0"/>
              <a:pPr>
                <a:defRPr/>
              </a:pPr>
              <a:t>25</a:t>
            </a:fld>
            <a:endParaRPr lang="en-US" dirty="0"/>
          </a:p>
        </p:txBody>
      </p:sp>
      <p:sp>
        <p:nvSpPr>
          <p:cNvPr id="5" name="Footer Placeholder 4">
            <a:extLst>
              <a:ext uri="{FF2B5EF4-FFF2-40B4-BE49-F238E27FC236}">
                <a16:creationId xmlns:a16="http://schemas.microsoft.com/office/drawing/2014/main" id="{80828074-1B1A-4873-80AB-6962C489FB42}"/>
              </a:ext>
            </a:extLst>
          </p:cNvPr>
          <p:cNvSpPr>
            <a:spLocks noGrp="1"/>
          </p:cNvSpPr>
          <p:nvPr>
            <p:ph type="ftr" sz="quarter" idx="11"/>
          </p:nvPr>
        </p:nvSpPr>
        <p:spPr/>
        <p:txBody>
          <a:bodyPr/>
          <a:lstStyle/>
          <a:p>
            <a:pPr>
              <a:defRPr/>
            </a:pPr>
            <a:r>
              <a:rPr lang="en-US" dirty="0"/>
              <a:t>SWIM</a:t>
            </a:r>
          </a:p>
        </p:txBody>
      </p:sp>
    </p:spTree>
    <p:extLst>
      <p:ext uri="{BB962C8B-B14F-4D97-AF65-F5344CB8AC3E}">
        <p14:creationId xmlns:p14="http://schemas.microsoft.com/office/powerpoint/2010/main" val="178847665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Revegetate the slopes and floodplain with native materials that help to hold soils, dissipate energies, trap sediment and provide habitat thereby reducing the threat of the erosion and improving water quality.</a:t>
            </a:r>
          </a:p>
        </p:txBody>
      </p:sp>
      <p:sp>
        <p:nvSpPr>
          <p:cNvPr id="4" name="Slide Number Placeholder 3"/>
          <p:cNvSpPr>
            <a:spLocks noGrp="1"/>
          </p:cNvSpPr>
          <p:nvPr>
            <p:ph type="sldNum" sz="quarter" idx="10"/>
          </p:nvPr>
        </p:nvSpPr>
        <p:spPr/>
        <p:txBody>
          <a:bodyPr/>
          <a:lstStyle/>
          <a:p>
            <a:pPr>
              <a:defRPr/>
            </a:pPr>
            <a:fld id="{C47A455E-E12F-4AD6-8D09-3F119BC03DC9}" type="slidenum">
              <a:rPr lang="en-US" smtClean="0"/>
              <a:pPr>
                <a:defRPr/>
              </a:pPr>
              <a:t>26</a:t>
            </a:fld>
            <a:endParaRPr lang="en-US" dirty="0"/>
          </a:p>
        </p:txBody>
      </p:sp>
    </p:spTree>
    <p:extLst>
      <p:ext uri="{BB962C8B-B14F-4D97-AF65-F5344CB8AC3E}">
        <p14:creationId xmlns:p14="http://schemas.microsoft.com/office/powerpoint/2010/main" val="319982592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pPr>
              <a:defRPr/>
            </a:pPr>
            <a:fld id="{82B96188-D43D-4A97-BA46-C093088670A4}" type="slidenum">
              <a:rPr lang="en-US" smtClean="0"/>
              <a:pPr>
                <a:defRPr/>
              </a:pPr>
              <a:t>28</a:t>
            </a:fld>
            <a:endParaRPr lang="en-US" dirty="0"/>
          </a:p>
        </p:txBody>
      </p:sp>
    </p:spTree>
    <p:extLst>
      <p:ext uri="{BB962C8B-B14F-4D97-AF65-F5344CB8AC3E}">
        <p14:creationId xmlns:p14="http://schemas.microsoft.com/office/powerpoint/2010/main" val="172298962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447800"/>
            <a:ext cx="7772400" cy="1222375"/>
          </a:xfrm>
        </p:spPr>
        <p:txBody>
          <a:bodyPr/>
          <a:lstStyle>
            <a:lvl1pPr>
              <a:defRPr sz="6000" i="1">
                <a:latin typeface="Corbel" panose="020B0503020204020204" pitchFamily="34" charset="0"/>
              </a:defRPr>
            </a:lvl1p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normAutofit/>
          </a:bodyPr>
          <a:lstStyle>
            <a:lvl1pPr marL="0" indent="0" algn="ctr">
              <a:buNone/>
              <a:defRPr sz="3600" i="1">
                <a:solidFill>
                  <a:schemeClr val="bg1"/>
                </a:solidFill>
                <a:latin typeface="Corbel" panose="020B0503020204020204"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6" name="Slide Number Placeholder 5"/>
          <p:cNvSpPr>
            <a:spLocks noGrp="1"/>
          </p:cNvSpPr>
          <p:nvPr>
            <p:ph type="sldNum" sz="quarter" idx="12"/>
          </p:nvPr>
        </p:nvSpPr>
        <p:spPr/>
        <p:txBody>
          <a:bodyPr/>
          <a:lstStyle>
            <a:lvl1pPr>
              <a:defRPr>
                <a:latin typeface="Corbel" panose="020B0503020204020204" pitchFamily="34" charset="0"/>
              </a:defRPr>
            </a:lvl1pPr>
          </a:lstStyle>
          <a:p>
            <a:pPr>
              <a:defRPr/>
            </a:pPr>
            <a:fld id="{A2103620-FFE5-4724-B084-847CDD55B119}" type="slidenum">
              <a:rPr lang="en-US" smtClean="0"/>
              <a:pPr>
                <a:defRPr/>
              </a:pPr>
              <a:t>‹#›</a:t>
            </a:fld>
            <a:endParaRPr lang="en-US" dirty="0"/>
          </a:p>
        </p:txBody>
      </p:sp>
    </p:spTree>
    <p:extLst>
      <p:ext uri="{BB962C8B-B14F-4D97-AF65-F5344CB8AC3E}">
        <p14:creationId xmlns:p14="http://schemas.microsoft.com/office/powerpoint/2010/main" val="36851322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atin typeface="Corbel" panose="020B0503020204020204" pitchFamily="34" charset="0"/>
              </a:defRPr>
            </a:lvl1pPr>
          </a:lstStyle>
          <a:p>
            <a:r>
              <a:rPr lang="en-US" dirty="0"/>
              <a:t>Click to edit Master title style</a:t>
            </a:r>
          </a:p>
        </p:txBody>
      </p:sp>
      <p:sp>
        <p:nvSpPr>
          <p:cNvPr id="3" name="Content Placeholder 2"/>
          <p:cNvSpPr>
            <a:spLocks noGrp="1"/>
          </p:cNvSpPr>
          <p:nvPr>
            <p:ph idx="1"/>
          </p:nvPr>
        </p:nvSpPr>
        <p:spPr>
          <a:xfrm>
            <a:off x="762000" y="1600201"/>
            <a:ext cx="7467600" cy="4267200"/>
          </a:xfrm>
        </p:spPr>
        <p:txBody>
          <a:bodyPr>
            <a:normAutofit/>
          </a:bodyPr>
          <a:lstStyle>
            <a:lvl1pPr>
              <a:defRPr sz="4000">
                <a:latin typeface="Corbel" panose="020B0503020204020204" pitchFamily="34" charset="0"/>
              </a:defRPr>
            </a:lvl1pPr>
            <a:lvl2pPr>
              <a:defRPr sz="3600">
                <a:latin typeface="Corbel" panose="020B0503020204020204" pitchFamily="34" charset="0"/>
              </a:defRPr>
            </a:lvl2pPr>
            <a:lvl3pPr>
              <a:defRPr sz="3200">
                <a:latin typeface="Corbel" panose="020B0503020204020204" pitchFamily="34" charset="0"/>
              </a:defRPr>
            </a:lvl3pPr>
            <a:lvl4pPr>
              <a:defRPr sz="2800">
                <a:latin typeface="Corbel" panose="020B0503020204020204" pitchFamily="34" charset="0"/>
              </a:defRPr>
            </a:lvl4pPr>
            <a:lvl5pPr>
              <a:defRPr sz="2800">
                <a:latin typeface="Corbel" panose="020B0503020204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Slide Number Placeholder 5"/>
          <p:cNvSpPr>
            <a:spLocks noGrp="1"/>
          </p:cNvSpPr>
          <p:nvPr>
            <p:ph type="sldNum" sz="quarter" idx="12"/>
          </p:nvPr>
        </p:nvSpPr>
        <p:spPr/>
        <p:txBody>
          <a:bodyPr/>
          <a:lstStyle>
            <a:lvl1pPr>
              <a:defRPr>
                <a:latin typeface="Corbel" panose="020B0503020204020204" pitchFamily="34" charset="0"/>
              </a:defRPr>
            </a:lvl1pPr>
          </a:lstStyle>
          <a:p>
            <a:pPr>
              <a:defRPr/>
            </a:pPr>
            <a:fld id="{169A36E9-1A3A-424B-A56E-C60D6236244F}" type="slidenum">
              <a:rPr lang="en-US" smtClean="0"/>
              <a:pPr>
                <a:defRPr/>
              </a:pPr>
              <a:t>‹#›</a:t>
            </a:fld>
            <a:endParaRPr lang="en-US" dirty="0"/>
          </a:p>
        </p:txBody>
      </p:sp>
    </p:spTree>
    <p:extLst>
      <p:ext uri="{BB962C8B-B14F-4D97-AF65-F5344CB8AC3E}">
        <p14:creationId xmlns:p14="http://schemas.microsoft.com/office/powerpoint/2010/main" val="173657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5" name="Footer Placeholder 4"/>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pPr>
              <a:defRPr/>
            </a:pPr>
            <a:fld id="{7C1EF1B8-1887-4B84-809E-4635C90002E1}" type="slidenum">
              <a:rPr lang="en-US" smtClean="0"/>
              <a:pPr>
                <a:defRPr/>
              </a:pPr>
              <a:t>‹#›</a:t>
            </a:fld>
            <a:endParaRPr lang="en-US" dirty="0"/>
          </a:p>
        </p:txBody>
      </p:sp>
    </p:spTree>
    <p:extLst>
      <p:ext uri="{BB962C8B-B14F-4D97-AF65-F5344CB8AC3E}">
        <p14:creationId xmlns:p14="http://schemas.microsoft.com/office/powerpoint/2010/main" val="1597710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pPr>
              <a:defRPr/>
            </a:pPr>
            <a:fld id="{E8D17424-8D08-4884-B824-0411A7739478}" type="slidenum">
              <a:rPr lang="en-US" smtClean="0"/>
              <a:pPr>
                <a:defRPr/>
              </a:pPr>
              <a:t>‹#›</a:t>
            </a:fld>
            <a:endParaRPr lang="en-US" dirty="0"/>
          </a:p>
        </p:txBody>
      </p:sp>
    </p:spTree>
    <p:extLst>
      <p:ext uri="{BB962C8B-B14F-4D97-AF65-F5344CB8AC3E}">
        <p14:creationId xmlns:p14="http://schemas.microsoft.com/office/powerpoint/2010/main" val="204160454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9" name="Slide Number Placeholder 8"/>
          <p:cNvSpPr>
            <a:spLocks noGrp="1"/>
          </p:cNvSpPr>
          <p:nvPr>
            <p:ph type="sldNum" sz="quarter" idx="12"/>
          </p:nvPr>
        </p:nvSpPr>
        <p:spPr/>
        <p:txBody>
          <a:bodyPr/>
          <a:lstStyle/>
          <a:p>
            <a:pPr>
              <a:defRPr/>
            </a:pPr>
            <a:fld id="{046417A2-E1EE-4F36-A27E-13299CE0B7FE}" type="slidenum">
              <a:rPr lang="en-US" smtClean="0"/>
              <a:pPr>
                <a:defRPr/>
              </a:pPr>
              <a:t>‹#›</a:t>
            </a:fld>
            <a:endParaRPr lang="en-US" dirty="0"/>
          </a:p>
        </p:txBody>
      </p:sp>
    </p:spTree>
    <p:extLst>
      <p:ext uri="{BB962C8B-B14F-4D97-AF65-F5344CB8AC3E}">
        <p14:creationId xmlns:p14="http://schemas.microsoft.com/office/powerpoint/2010/main" val="35230356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Footer Placeholder 3"/>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5" name="Slide Number Placeholder 4"/>
          <p:cNvSpPr>
            <a:spLocks noGrp="1"/>
          </p:cNvSpPr>
          <p:nvPr>
            <p:ph type="sldNum" sz="quarter" idx="12"/>
          </p:nvPr>
        </p:nvSpPr>
        <p:spPr/>
        <p:txBody>
          <a:bodyPr/>
          <a:lstStyle/>
          <a:p>
            <a:pPr>
              <a:defRPr/>
            </a:pPr>
            <a:fld id="{3E7CDF72-2F4C-4552-A738-F16DFCA26714}" type="slidenum">
              <a:rPr lang="en-US" smtClean="0"/>
              <a:pPr>
                <a:defRPr/>
              </a:pPr>
              <a:t>‹#›</a:t>
            </a:fld>
            <a:endParaRPr lang="en-US" dirty="0"/>
          </a:p>
        </p:txBody>
      </p:sp>
    </p:spTree>
    <p:extLst>
      <p:ext uri="{BB962C8B-B14F-4D97-AF65-F5344CB8AC3E}">
        <p14:creationId xmlns:p14="http://schemas.microsoft.com/office/powerpoint/2010/main" val="582631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4" name="Slide Number Placeholder 3"/>
          <p:cNvSpPr>
            <a:spLocks noGrp="1"/>
          </p:cNvSpPr>
          <p:nvPr>
            <p:ph type="sldNum" sz="quarter" idx="12"/>
          </p:nvPr>
        </p:nvSpPr>
        <p:spPr/>
        <p:txBody>
          <a:bodyPr/>
          <a:lstStyle/>
          <a:p>
            <a:pPr>
              <a:defRPr/>
            </a:pPr>
            <a:fld id="{C03A0337-C8AF-4629-AE01-F6224C10B370}" type="slidenum">
              <a:rPr lang="en-US" smtClean="0"/>
              <a:pPr>
                <a:defRPr/>
              </a:pPr>
              <a:t>‹#›</a:t>
            </a:fld>
            <a:endParaRPr lang="en-US" dirty="0"/>
          </a:p>
        </p:txBody>
      </p:sp>
    </p:spTree>
    <p:extLst>
      <p:ext uri="{BB962C8B-B14F-4D97-AF65-F5344CB8AC3E}">
        <p14:creationId xmlns:p14="http://schemas.microsoft.com/office/powerpoint/2010/main" val="2464125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pPr>
              <a:defRPr/>
            </a:pPr>
            <a:fld id="{ED507E3D-5276-4BC6-89A0-15EF1F1B6BF9}" type="slidenum">
              <a:rPr lang="en-US" smtClean="0"/>
              <a:pPr>
                <a:defRPr/>
              </a:pPr>
              <a:t>‹#›</a:t>
            </a:fld>
            <a:endParaRPr lang="en-US" dirty="0"/>
          </a:p>
        </p:txBody>
      </p:sp>
    </p:spTree>
    <p:extLst>
      <p:ext uri="{BB962C8B-B14F-4D97-AF65-F5344CB8AC3E}">
        <p14:creationId xmlns:p14="http://schemas.microsoft.com/office/powerpoint/2010/main" val="7747540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6" name="Footer Placeholder 5"/>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7" name="Slide Number Placeholder 6"/>
          <p:cNvSpPr>
            <a:spLocks noGrp="1"/>
          </p:cNvSpPr>
          <p:nvPr>
            <p:ph type="sldNum" sz="quarter" idx="12"/>
          </p:nvPr>
        </p:nvSpPr>
        <p:spPr/>
        <p:txBody>
          <a:bodyPr/>
          <a:lstStyle/>
          <a:p>
            <a:pPr>
              <a:defRPr/>
            </a:pPr>
            <a:fld id="{8481A6D0-9C84-4688-8F17-616594E64246}" type="slidenum">
              <a:rPr lang="en-US" smtClean="0"/>
              <a:pPr>
                <a:defRPr/>
              </a:pPr>
              <a:t>‹#›</a:t>
            </a:fld>
            <a:endParaRPr lang="en-US" dirty="0"/>
          </a:p>
        </p:txBody>
      </p:sp>
    </p:spTree>
    <p:extLst>
      <p:ext uri="{BB962C8B-B14F-4D97-AF65-F5344CB8AC3E}">
        <p14:creationId xmlns:p14="http://schemas.microsoft.com/office/powerpoint/2010/main" val="41605253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pPr>
              <a:defRPr/>
            </a:pPr>
            <a:fld id="{C3BC51E7-817F-4559-B44B-6A1D6465EA96}" type="slidenum">
              <a:rPr lang="en-US" smtClean="0"/>
              <a:pPr>
                <a:defRPr/>
              </a:pPr>
              <a:t>‹#›</a:t>
            </a:fld>
            <a:endParaRPr lang="en-US" dirty="0"/>
          </a:p>
        </p:txBody>
      </p:sp>
    </p:spTree>
    <p:extLst>
      <p:ext uri="{BB962C8B-B14F-4D97-AF65-F5344CB8AC3E}">
        <p14:creationId xmlns:p14="http://schemas.microsoft.com/office/powerpoint/2010/main" val="41254196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p:cNvSpPr>
            <a:spLocks noGrp="1"/>
          </p:cNvSpPr>
          <p:nvPr>
            <p:ph type="ftr" sz="quarter" idx="11"/>
          </p:nvPr>
        </p:nvSpPr>
        <p:spPr>
          <a:xfrm>
            <a:off x="5867400" y="6248400"/>
            <a:ext cx="2895600" cy="365125"/>
          </a:xfrm>
          <a:prstGeom prst="rect">
            <a:avLst/>
          </a:prstGeom>
        </p:spPr>
        <p:txBody>
          <a:bodyPr/>
          <a:lstStyle/>
          <a:p>
            <a:endParaRPr lang="en-US" dirty="0"/>
          </a:p>
        </p:txBody>
      </p:sp>
      <p:sp>
        <p:nvSpPr>
          <p:cNvPr id="6" name="Slide Number Placeholder 5"/>
          <p:cNvSpPr>
            <a:spLocks noGrp="1"/>
          </p:cNvSpPr>
          <p:nvPr>
            <p:ph type="sldNum" sz="quarter" idx="12"/>
          </p:nvPr>
        </p:nvSpPr>
        <p:spPr/>
        <p:txBody>
          <a:bodyPr/>
          <a:lstStyle/>
          <a:p>
            <a:pPr>
              <a:defRPr/>
            </a:pPr>
            <a:fld id="{12CFD30C-0B88-4D43-B863-C96BB1D69929}" type="slidenum">
              <a:rPr lang="en-US" smtClean="0"/>
              <a:pPr>
                <a:defRPr/>
              </a:pPr>
              <a:t>‹#›</a:t>
            </a:fld>
            <a:endParaRPr lang="en-US" dirty="0"/>
          </a:p>
        </p:txBody>
      </p:sp>
    </p:spTree>
    <p:extLst>
      <p:ext uri="{BB962C8B-B14F-4D97-AF65-F5344CB8AC3E}">
        <p14:creationId xmlns:p14="http://schemas.microsoft.com/office/powerpoint/2010/main" val="1944150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3.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47ADAA1C-A48C-464C-A55D-EE4C3FECC826}"/>
              </a:ext>
            </a:extLst>
          </p:cNvPr>
          <p:cNvPicPr>
            <a:picLocks noChangeAspect="1"/>
          </p:cNvPicPr>
          <p:nvPr userDrawn="1"/>
        </p:nvPicPr>
        <p:blipFill rotWithShape="1">
          <a:blip r:embed="rId13">
            <a:extLst>
              <a:ext uri="{28A0092B-C50C-407E-A947-70E740481C1C}">
                <a14:useLocalDpi xmlns:a14="http://schemas.microsoft.com/office/drawing/2010/main" val="0"/>
              </a:ext>
            </a:extLst>
          </a:blip>
          <a:srcRect l="12500" r="12500"/>
          <a:stretch/>
        </p:blipFill>
        <p:spPr>
          <a:xfrm>
            <a:off x="0" y="0"/>
            <a:ext cx="9144000" cy="6858000"/>
          </a:xfrm>
          <a:prstGeom prst="rect">
            <a:avLst/>
          </a:prstGeom>
        </p:spPr>
      </p:pic>
      <p:sp>
        <p:nvSpPr>
          <p:cNvPr id="14" name="Title 1"/>
          <p:cNvSpPr txBox="1">
            <a:spLocks/>
          </p:cNvSpPr>
          <p:nvPr userDrawn="1"/>
        </p:nvSpPr>
        <p:spPr>
          <a:xfrm>
            <a:off x="0" y="0"/>
            <a:ext cx="9144000" cy="6858000"/>
          </a:xfrm>
          <a:prstGeom prst="rect">
            <a:avLst/>
          </a:prstGeom>
          <a:solidFill>
            <a:schemeClr val="accent5">
              <a:lumMod val="75000"/>
              <a:alpha val="52000"/>
            </a:schemeClr>
          </a:solidFill>
        </p:spPr>
        <p:txBody>
          <a:bodyPr vert="horz" lIns="91440" tIns="45720" rIns="91440" bIns="45720" rtlCol="0" anchor="ctr">
            <a:noAutofit/>
          </a:bodyPr>
          <a:lstStyle>
            <a:lvl1pPr algn="ctr" defTabSz="914400" rtl="0" eaLnBrk="1" latinLnBrk="0" hangingPunct="1">
              <a:spcBef>
                <a:spcPct val="0"/>
              </a:spcBef>
              <a:buNone/>
              <a:defRPr sz="4000" b="1" kern="1200">
                <a:solidFill>
                  <a:schemeClr val="bg1"/>
                </a:solidFill>
                <a:latin typeface="Corbel" panose="020B0503020204020204" pitchFamily="34" charset="0"/>
                <a:ea typeface="+mj-ea"/>
                <a:cs typeface="+mj-cs"/>
              </a:defRPr>
            </a:lvl1pPr>
          </a:lstStyle>
          <a:p>
            <a:pPr fontAlgn="auto">
              <a:spcAft>
                <a:spcPts val="0"/>
              </a:spcAft>
            </a:pPr>
            <a:endParaRPr lang="en-US" dirty="0"/>
          </a:p>
        </p:txBody>
      </p:sp>
      <p:sp>
        <p:nvSpPr>
          <p:cNvPr id="2" name="Title Placeholder 1"/>
          <p:cNvSpPr>
            <a:spLocks noGrp="1"/>
          </p:cNvSpPr>
          <p:nvPr>
            <p:ph type="title"/>
          </p:nvPr>
        </p:nvSpPr>
        <p:spPr>
          <a:xfrm>
            <a:off x="228600" y="274638"/>
            <a:ext cx="8458200" cy="1143000"/>
          </a:xfrm>
          <a:prstGeom prst="rect">
            <a:avLst/>
          </a:prstGeom>
          <a:solidFill>
            <a:schemeClr val="accent5">
              <a:lumMod val="75000"/>
              <a:alpha val="52000"/>
            </a:schemeClr>
          </a:solidFill>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304800" y="1600201"/>
            <a:ext cx="8382000" cy="42672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Slide Number Placeholder 5"/>
          <p:cNvSpPr>
            <a:spLocks noGrp="1"/>
          </p:cNvSpPr>
          <p:nvPr>
            <p:ph type="sldNum" sz="quarter" idx="4"/>
          </p:nvPr>
        </p:nvSpPr>
        <p:spPr>
          <a:xfrm>
            <a:off x="8610600" y="0"/>
            <a:ext cx="533400" cy="365125"/>
          </a:xfrm>
          <a:prstGeom prst="rect">
            <a:avLst/>
          </a:prstGeom>
        </p:spPr>
        <p:txBody>
          <a:bodyPr vert="horz" lIns="91440" tIns="45720" rIns="91440" bIns="45720" rtlCol="0" anchor="ctr"/>
          <a:lstStyle>
            <a:lvl1pPr algn="r">
              <a:defRPr sz="1000">
                <a:solidFill>
                  <a:schemeClr val="bg1"/>
                </a:solidFill>
                <a:latin typeface="Corbel" panose="020B0503020204020204" pitchFamily="34" charset="0"/>
              </a:defRPr>
            </a:lvl1pPr>
          </a:lstStyle>
          <a:p>
            <a:pPr>
              <a:defRPr/>
            </a:pPr>
            <a:fld id="{F9B955C7-8711-4FB8-9B0D-0FCF35779185}" type="slidenum">
              <a:rPr lang="en-US" smtClean="0"/>
              <a:pPr>
                <a:defRPr/>
              </a:pPr>
              <a:t>‹#›</a:t>
            </a:fld>
            <a:endParaRPr lang="en-US" dirty="0"/>
          </a:p>
        </p:txBody>
      </p:sp>
      <p:pic>
        <p:nvPicPr>
          <p:cNvPr id="10" name="Picture 9"/>
          <p:cNvPicPr>
            <a:picLocks noChangeAspect="1"/>
          </p:cNvPicPr>
          <p:nvPr userDrawn="1"/>
        </p:nvPicPr>
        <p:blipFill rotWithShape="1">
          <a:blip r:embed="rId14">
            <a:extLst>
              <a:ext uri="{28A0092B-C50C-407E-A947-70E740481C1C}">
                <a14:useLocalDpi xmlns:a14="http://schemas.microsoft.com/office/drawing/2010/main" val="0"/>
              </a:ext>
            </a:extLst>
          </a:blip>
          <a:srcRect l="50833" t="59945" r="33334" b="14196"/>
          <a:stretch/>
        </p:blipFill>
        <p:spPr>
          <a:xfrm>
            <a:off x="8001000" y="6035587"/>
            <a:ext cx="762000" cy="521368"/>
          </a:xfrm>
          <a:prstGeom prst="rect">
            <a:avLst/>
          </a:prstGeom>
        </p:spPr>
      </p:pic>
      <p:pic>
        <p:nvPicPr>
          <p:cNvPr id="13" name="Picture 12"/>
          <p:cNvPicPr>
            <a:picLocks noChangeAspect="1"/>
          </p:cNvPicPr>
          <p:nvPr userDrawn="1"/>
        </p:nvPicPr>
        <p:blipFill>
          <a:blip r:embed="rId15">
            <a:extLst>
              <a:ext uri="{28A0092B-C50C-407E-A947-70E740481C1C}">
                <a14:useLocalDpi xmlns:a14="http://schemas.microsoft.com/office/drawing/2010/main" val="0"/>
              </a:ext>
            </a:extLst>
          </a:blip>
          <a:stretch>
            <a:fillRect/>
          </a:stretch>
        </p:blipFill>
        <p:spPr>
          <a:xfrm>
            <a:off x="304800" y="6119071"/>
            <a:ext cx="3048000" cy="437884"/>
          </a:xfrm>
          <a:prstGeom prst="rect">
            <a:avLst/>
          </a:prstGeom>
        </p:spPr>
      </p:pic>
    </p:spTree>
    <p:extLst>
      <p:ext uri="{BB962C8B-B14F-4D97-AF65-F5344CB8AC3E}">
        <p14:creationId xmlns:p14="http://schemas.microsoft.com/office/powerpoint/2010/main" val="3342938224"/>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xStyles>
    <p:titleStyle>
      <a:lvl1pPr algn="ctr" defTabSz="914400" rtl="0" eaLnBrk="1" latinLnBrk="0" hangingPunct="1">
        <a:spcBef>
          <a:spcPct val="0"/>
        </a:spcBef>
        <a:buNone/>
        <a:defRPr sz="4800" b="1" kern="1200">
          <a:solidFill>
            <a:schemeClr val="bg1"/>
          </a:solidFill>
          <a:latin typeface="Corbel" panose="020B0503020204020204" pitchFamily="34" charset="0"/>
          <a:ea typeface="+mj-ea"/>
          <a:cs typeface="+mj-cs"/>
        </a:defRPr>
      </a:lvl1pPr>
    </p:titleStyle>
    <p:bodyStyle>
      <a:lvl1pPr marL="342900" indent="-342900" algn="l" defTabSz="914400" rtl="0" eaLnBrk="1" latinLnBrk="0" hangingPunct="1">
        <a:spcBef>
          <a:spcPct val="20000"/>
        </a:spcBef>
        <a:buFont typeface="Arial" pitchFamily="34" charset="0"/>
        <a:buChar char="•"/>
        <a:defRPr sz="4000" kern="1200">
          <a:solidFill>
            <a:schemeClr val="bg1"/>
          </a:solidFill>
          <a:latin typeface="Corbel" panose="020B0503020204020204" pitchFamily="34" charset="0"/>
          <a:ea typeface="+mn-ea"/>
          <a:cs typeface="+mn-cs"/>
        </a:defRPr>
      </a:lvl1pPr>
      <a:lvl2pPr marL="742950" indent="-285750" algn="l" defTabSz="914400" rtl="0" eaLnBrk="1" latinLnBrk="0" hangingPunct="1">
        <a:spcBef>
          <a:spcPct val="20000"/>
        </a:spcBef>
        <a:buFont typeface="Arial" pitchFamily="34" charset="0"/>
        <a:buChar char="–"/>
        <a:defRPr sz="3600" kern="1200">
          <a:solidFill>
            <a:schemeClr val="bg1"/>
          </a:solidFill>
          <a:latin typeface="Corbel" panose="020B0503020204020204" pitchFamily="34" charset="0"/>
          <a:ea typeface="+mn-ea"/>
          <a:cs typeface="+mn-cs"/>
        </a:defRPr>
      </a:lvl2pPr>
      <a:lvl3pPr marL="1143000" indent="-228600" algn="l" defTabSz="914400" rtl="0" eaLnBrk="1" latinLnBrk="0" hangingPunct="1">
        <a:spcBef>
          <a:spcPct val="20000"/>
        </a:spcBef>
        <a:buFont typeface="Arial" pitchFamily="34" charset="0"/>
        <a:buChar char="•"/>
        <a:defRPr sz="3200" kern="1200">
          <a:solidFill>
            <a:schemeClr val="bg1"/>
          </a:solidFill>
          <a:latin typeface="Corbel" panose="020B0503020204020204" pitchFamily="34" charset="0"/>
          <a:ea typeface="+mn-ea"/>
          <a:cs typeface="+mn-cs"/>
        </a:defRPr>
      </a:lvl3pPr>
      <a:lvl4pPr marL="1600200" indent="-228600" algn="l" defTabSz="914400" rtl="0" eaLnBrk="1" latinLnBrk="0" hangingPunct="1">
        <a:spcBef>
          <a:spcPct val="20000"/>
        </a:spcBef>
        <a:buFont typeface="Arial" pitchFamily="34" charset="0"/>
        <a:buChar char="–"/>
        <a:defRPr sz="2800" kern="1200">
          <a:solidFill>
            <a:schemeClr val="bg1"/>
          </a:solidFill>
          <a:latin typeface="Corbel" panose="020B0503020204020204" pitchFamily="34" charset="0"/>
          <a:ea typeface="+mn-ea"/>
          <a:cs typeface="+mn-cs"/>
        </a:defRPr>
      </a:lvl4pPr>
      <a:lvl5pPr marL="2057400" indent="-228600" algn="l" defTabSz="914400" rtl="0" eaLnBrk="1" latinLnBrk="0" hangingPunct="1">
        <a:spcBef>
          <a:spcPct val="20000"/>
        </a:spcBef>
        <a:buFont typeface="Arial" pitchFamily="34" charset="0"/>
        <a:buChar char="»"/>
        <a:defRPr sz="2800" kern="1200">
          <a:solidFill>
            <a:schemeClr val="bg1"/>
          </a:solidFill>
          <a:latin typeface="Corbel" panose="020B0503020204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chart" Target="../charts/chart5.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1FDA043-5E84-46C3-A6B2-DB8A4E70990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572000" y="0"/>
            <a:ext cx="4572000" cy="6858000"/>
          </a:xfrm>
          <a:prstGeom prst="rect">
            <a:avLst/>
          </a:prstGeom>
        </p:spPr>
      </p:pic>
      <p:pic>
        <p:nvPicPr>
          <p:cNvPr id="8" name="Picture 7">
            <a:extLst>
              <a:ext uri="{FF2B5EF4-FFF2-40B4-BE49-F238E27FC236}">
                <a16:creationId xmlns:a16="http://schemas.microsoft.com/office/drawing/2014/main" id="{3AC607E1-AD56-4781-8528-BC06439210A2}"/>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4572000" cy="6858000"/>
          </a:xfrm>
          <a:prstGeom prst="rect">
            <a:avLst/>
          </a:prstGeom>
        </p:spPr>
      </p:pic>
    </p:spTree>
    <p:extLst>
      <p:ext uri="{BB962C8B-B14F-4D97-AF65-F5344CB8AC3E}">
        <p14:creationId xmlns:p14="http://schemas.microsoft.com/office/powerpoint/2010/main" val="2156852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ctrTitle"/>
          </p:nvPr>
        </p:nvSpPr>
        <p:spPr>
          <a:xfrm>
            <a:off x="228600" y="457200"/>
            <a:ext cx="8686800" cy="3048000"/>
          </a:xfrm>
        </p:spPr>
        <p:txBody>
          <a:bodyPr/>
          <a:lstStyle/>
          <a:p>
            <a:r>
              <a:rPr lang="en-US" sz="4800" dirty="0"/>
              <a:t>Watershed Advisory Committee</a:t>
            </a:r>
            <a:br>
              <a:rPr lang="en-US" sz="4800" dirty="0"/>
            </a:br>
            <a:r>
              <a:rPr lang="en-US" sz="4800" dirty="0"/>
              <a:t>Lake Erie Direct Tributaries</a:t>
            </a:r>
            <a:br>
              <a:rPr lang="en-US" sz="4800" dirty="0"/>
            </a:br>
            <a:r>
              <a:rPr lang="en-US" sz="4800" dirty="0"/>
              <a:t>Chagrin River</a:t>
            </a:r>
            <a:br>
              <a:rPr lang="en-US" sz="6600" dirty="0"/>
            </a:br>
            <a:r>
              <a:rPr lang="en-US" sz="4400" b="0" dirty="0"/>
              <a:t>March 2019 </a:t>
            </a:r>
            <a:endParaRPr lang="en-US" b="0" dirty="0"/>
          </a:p>
        </p:txBody>
      </p:sp>
      <p:sp>
        <p:nvSpPr>
          <p:cNvPr id="7" name="Title 1"/>
          <p:cNvSpPr txBox="1">
            <a:spLocks/>
          </p:cNvSpPr>
          <p:nvPr/>
        </p:nvSpPr>
        <p:spPr>
          <a:xfrm>
            <a:off x="0" y="76200"/>
            <a:ext cx="9144000" cy="3429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none" spc="0" normalizeH="0" baseline="0" noProof="0" dirty="0">
              <a:ln>
                <a:noFill/>
              </a:ln>
              <a:solidFill>
                <a:prstClr val="white"/>
              </a:solidFill>
              <a:effectLst/>
              <a:uLnTx/>
              <a:uFillTx/>
              <a:latin typeface="Tahoma" pitchFamily="34" charset="0"/>
              <a:ea typeface="ＭＳ Ｐゴシック" pitchFamily="1" charset="-128"/>
              <a:cs typeface="Tahoma" pitchFamily="34" charset="0"/>
            </a:endParaRPr>
          </a:p>
        </p:txBody>
      </p:sp>
      <p:pic>
        <p:nvPicPr>
          <p:cNvPr id="9" name="Picture 8" descr="stormwater-program-branding_seal.png">
            <a:extLst>
              <a:ext uri="{FF2B5EF4-FFF2-40B4-BE49-F238E27FC236}">
                <a16:creationId xmlns:a16="http://schemas.microsoft.com/office/drawing/2014/main" id="{5BCF0B69-1151-4FA0-9587-604783A916E4}"/>
              </a:ext>
            </a:extLst>
          </p:cNvPr>
          <p:cNvPicPr>
            <a:picLocks noChangeAspect="1"/>
          </p:cNvPicPr>
          <p:nvPr/>
        </p:nvPicPr>
        <p:blipFill>
          <a:blip r:embed="rId3" cstate="print"/>
          <a:stretch>
            <a:fillRect/>
          </a:stretch>
        </p:blipFill>
        <p:spPr>
          <a:xfrm>
            <a:off x="2351244" y="3505200"/>
            <a:ext cx="4441511" cy="2460837"/>
          </a:xfrm>
          <a:prstGeom prst="rect">
            <a:avLst/>
          </a:prstGeom>
        </p:spPr>
      </p:pic>
    </p:spTree>
    <p:extLst>
      <p:ext uri="{BB962C8B-B14F-4D97-AF65-F5344CB8AC3E}">
        <p14:creationId xmlns:p14="http://schemas.microsoft.com/office/powerpoint/2010/main" val="6353857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8600" y="152400"/>
            <a:ext cx="8458200" cy="1143000"/>
          </a:xfrm>
        </p:spPr>
        <p:txBody>
          <a:bodyPr/>
          <a:lstStyle/>
          <a:p>
            <a:r>
              <a:rPr lang="en-US" dirty="0"/>
              <a:t>Agenda</a:t>
            </a:r>
          </a:p>
        </p:txBody>
      </p:sp>
      <p:sp>
        <p:nvSpPr>
          <p:cNvPr id="7" name="Content Placeholder 6"/>
          <p:cNvSpPr>
            <a:spLocks noGrp="1"/>
          </p:cNvSpPr>
          <p:nvPr>
            <p:ph idx="1"/>
          </p:nvPr>
        </p:nvSpPr>
        <p:spPr>
          <a:xfrm>
            <a:off x="228600" y="1308652"/>
            <a:ext cx="8458200" cy="4800600"/>
          </a:xfrm>
        </p:spPr>
        <p:txBody>
          <a:bodyPr>
            <a:normAutofit fontScale="92500" lnSpcReduction="20000"/>
          </a:bodyPr>
          <a:lstStyle/>
          <a:p>
            <a:pPr>
              <a:spcBef>
                <a:spcPts val="0"/>
              </a:spcBef>
            </a:pPr>
            <a:r>
              <a:rPr lang="en-US" sz="2400" dirty="0">
                <a:ea typeface="Times New Roman" panose="02020603050405020304" pitchFamily="18" charset="0"/>
                <a:cs typeface="Calibri" panose="020F0502020204030204" pitchFamily="34" charset="0"/>
              </a:rPr>
              <a:t>Sewer District Updates</a:t>
            </a:r>
          </a:p>
          <a:p>
            <a:pPr lvl="1">
              <a:spcBef>
                <a:spcPts val="0"/>
              </a:spcBef>
            </a:pPr>
            <a:r>
              <a:rPr lang="en-US" sz="2000" dirty="0">
                <a:ea typeface="Times New Roman" panose="02020603050405020304" pitchFamily="18" charset="0"/>
                <a:cs typeface="Calibri" panose="020F0502020204030204" pitchFamily="34" charset="0"/>
              </a:rPr>
              <a:t>Community Cost-Share </a:t>
            </a:r>
          </a:p>
          <a:p>
            <a:pPr lvl="1">
              <a:spcBef>
                <a:spcPts val="0"/>
              </a:spcBef>
            </a:pPr>
            <a:r>
              <a:rPr lang="en-US" sz="2000" dirty="0">
                <a:ea typeface="Times New Roman" panose="02020603050405020304" pitchFamily="18" charset="0"/>
                <a:cs typeface="Calibri" panose="020F0502020204030204" pitchFamily="34" charset="0"/>
              </a:rPr>
              <a:t>Local Sewer System Evaluation Studies</a:t>
            </a:r>
          </a:p>
          <a:p>
            <a:pPr lvl="1">
              <a:spcBef>
                <a:spcPts val="0"/>
              </a:spcBef>
            </a:pPr>
            <a:r>
              <a:rPr lang="en-US" sz="2000" dirty="0">
                <a:ea typeface="Times New Roman" panose="02020603050405020304" pitchFamily="18" charset="0"/>
                <a:cs typeface="Calibri" panose="020F0502020204030204" pitchFamily="34" charset="0"/>
              </a:rPr>
              <a:t>Member Community Infrastructure Program</a:t>
            </a:r>
          </a:p>
          <a:p>
            <a:pPr lvl="1">
              <a:spcBef>
                <a:spcPts val="0"/>
              </a:spcBef>
            </a:pPr>
            <a:r>
              <a:rPr lang="en-US" sz="2000" dirty="0">
                <a:ea typeface="Times New Roman" panose="02020603050405020304" pitchFamily="18" charset="0"/>
                <a:cs typeface="Calibri" panose="020F0502020204030204" pitchFamily="34" charset="0"/>
              </a:rPr>
              <a:t>Acquisitions, Demolition &amp; Property Owner Communications</a:t>
            </a:r>
          </a:p>
          <a:p>
            <a:pPr lvl="1">
              <a:spcBef>
                <a:spcPts val="0"/>
              </a:spcBef>
            </a:pPr>
            <a:endParaRPr lang="en-US" sz="2000" dirty="0">
              <a:ea typeface="Calibri" panose="020F0502020204030204" pitchFamily="34" charset="0"/>
              <a:cs typeface="Calibri" panose="020F0502020204030204" pitchFamily="34" charset="0"/>
            </a:endParaRPr>
          </a:p>
          <a:p>
            <a:pPr>
              <a:spcBef>
                <a:spcPts val="0"/>
              </a:spcBef>
            </a:pPr>
            <a:r>
              <a:rPr lang="en-US" sz="2400" dirty="0">
                <a:ea typeface="Times New Roman" panose="02020603050405020304" pitchFamily="18" charset="0"/>
                <a:cs typeface="Calibri" panose="020F0502020204030204" pitchFamily="34" charset="0"/>
              </a:rPr>
              <a:t>Stormwater Master Plan </a:t>
            </a:r>
            <a:endParaRPr lang="en-US" sz="2000" dirty="0">
              <a:ea typeface="Calibri" panose="020F0502020204030204" pitchFamily="34" charset="0"/>
              <a:cs typeface="Calibri" panose="020F0502020204030204" pitchFamily="34" charset="0"/>
            </a:endParaRPr>
          </a:p>
          <a:p>
            <a:pPr marL="0" marR="0" indent="0">
              <a:spcBef>
                <a:spcPts val="0"/>
              </a:spcBef>
              <a:spcAft>
                <a:spcPts val="0"/>
              </a:spcAft>
              <a:buNone/>
            </a:pPr>
            <a:endParaRPr lang="en-US" sz="2000" dirty="0">
              <a:ea typeface="Calibri" panose="020F0502020204030204" pitchFamily="34" charset="0"/>
              <a:cs typeface="Calibri" panose="020F0502020204030204" pitchFamily="34" charset="0"/>
            </a:endParaRPr>
          </a:p>
          <a:p>
            <a:pPr>
              <a:spcBef>
                <a:spcPts val="0"/>
              </a:spcBef>
            </a:pPr>
            <a:r>
              <a:rPr lang="en-US" sz="2400" dirty="0">
                <a:ea typeface="Times New Roman" panose="02020603050405020304" pitchFamily="18" charset="0"/>
                <a:cs typeface="Calibri" panose="020F0502020204030204" pitchFamily="34" charset="0"/>
              </a:rPr>
              <a:t>Stormwater Inspection and Maintenance</a:t>
            </a:r>
          </a:p>
          <a:p>
            <a:pPr lvl="1">
              <a:spcBef>
                <a:spcPts val="0"/>
              </a:spcBef>
            </a:pPr>
            <a:r>
              <a:rPr lang="en-US" sz="2000" dirty="0">
                <a:ea typeface="Calibri" panose="020F0502020204030204" pitchFamily="34" charset="0"/>
                <a:cs typeface="Calibri" panose="020F0502020204030204" pitchFamily="34" charset="0"/>
              </a:rPr>
              <a:t>State of the Infrastructure</a:t>
            </a:r>
          </a:p>
          <a:p>
            <a:pPr lvl="1">
              <a:spcBef>
                <a:spcPts val="0"/>
              </a:spcBef>
            </a:pPr>
            <a:r>
              <a:rPr lang="en-US" sz="2000" dirty="0">
                <a:ea typeface="Calibri" panose="020F0502020204030204" pitchFamily="34" charset="0"/>
                <a:cs typeface="Calibri" panose="020F0502020204030204" pitchFamily="34" charset="0"/>
              </a:rPr>
              <a:t>2018 Maintenance Summary</a:t>
            </a:r>
          </a:p>
          <a:p>
            <a:pPr lvl="1">
              <a:spcBef>
                <a:spcPts val="0"/>
              </a:spcBef>
            </a:pPr>
            <a:r>
              <a:rPr lang="en-US" sz="2000" dirty="0">
                <a:ea typeface="Calibri" panose="020F0502020204030204" pitchFamily="34" charset="0"/>
                <a:cs typeface="Calibri" panose="020F0502020204030204" pitchFamily="34" charset="0"/>
              </a:rPr>
              <a:t>2019 Small Scale Projects</a:t>
            </a:r>
          </a:p>
          <a:p>
            <a:pPr marL="685800" marR="0">
              <a:spcBef>
                <a:spcPts val="0"/>
              </a:spcBef>
              <a:spcAft>
                <a:spcPts val="0"/>
              </a:spcAft>
            </a:pPr>
            <a:endParaRPr lang="en-US" sz="2000" dirty="0">
              <a:ea typeface="Calibri" panose="020F0502020204030204" pitchFamily="34" charset="0"/>
              <a:cs typeface="Calibri" panose="020F0502020204030204" pitchFamily="34" charset="0"/>
            </a:endParaRPr>
          </a:p>
          <a:p>
            <a:pPr>
              <a:spcBef>
                <a:spcPts val="0"/>
              </a:spcBef>
            </a:pPr>
            <a:r>
              <a:rPr lang="en-US" sz="2400" dirty="0">
                <a:ea typeface="Times New Roman" panose="02020603050405020304" pitchFamily="18" charset="0"/>
                <a:cs typeface="Calibri" panose="020F0502020204030204" pitchFamily="34" charset="0"/>
              </a:rPr>
              <a:t>Stormwater Construction Plan </a:t>
            </a:r>
          </a:p>
          <a:p>
            <a:pPr lvl="1">
              <a:spcBef>
                <a:spcPts val="0"/>
              </a:spcBef>
            </a:pPr>
            <a:r>
              <a:rPr lang="en-US" sz="2000" dirty="0">
                <a:ea typeface="Times New Roman" panose="02020603050405020304" pitchFamily="18" charset="0"/>
                <a:cs typeface="Calibri" panose="020F0502020204030204" pitchFamily="34" charset="0"/>
              </a:rPr>
              <a:t>2018 Stormwater Highlights</a:t>
            </a:r>
          </a:p>
          <a:p>
            <a:pPr lvl="1">
              <a:spcBef>
                <a:spcPts val="0"/>
              </a:spcBef>
            </a:pPr>
            <a:r>
              <a:rPr lang="en-US" sz="2000" dirty="0">
                <a:ea typeface="Times New Roman" panose="02020603050405020304" pitchFamily="18" charset="0"/>
                <a:cs typeface="Calibri" panose="020F0502020204030204" pitchFamily="34" charset="0"/>
              </a:rPr>
              <a:t>Project Prioritization</a:t>
            </a:r>
          </a:p>
          <a:p>
            <a:pPr lvl="1">
              <a:spcBef>
                <a:spcPts val="0"/>
              </a:spcBef>
            </a:pPr>
            <a:r>
              <a:rPr lang="en-US" sz="2000" dirty="0">
                <a:ea typeface="Times New Roman" panose="02020603050405020304" pitchFamily="18" charset="0"/>
                <a:cs typeface="Calibri" panose="020F0502020204030204" pitchFamily="34" charset="0"/>
              </a:rPr>
              <a:t>Stormwater Design Projects</a:t>
            </a:r>
          </a:p>
          <a:p>
            <a:pPr lvl="1">
              <a:spcBef>
                <a:spcPts val="0"/>
              </a:spcBef>
            </a:pPr>
            <a:r>
              <a:rPr lang="en-US" sz="2000" dirty="0">
                <a:ea typeface="Calibri" panose="020F0502020204030204" pitchFamily="34" charset="0"/>
                <a:cs typeface="Calibri" panose="020F0502020204030204" pitchFamily="34" charset="0"/>
              </a:rPr>
              <a:t>Stormwater Construction Projects</a:t>
            </a:r>
          </a:p>
        </p:txBody>
      </p:sp>
    </p:spTree>
    <p:extLst>
      <p:ext uri="{BB962C8B-B14F-4D97-AF65-F5344CB8AC3E}">
        <p14:creationId xmlns:p14="http://schemas.microsoft.com/office/powerpoint/2010/main" val="2295301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6" name="Rectangle 8"/>
          <p:cNvSpPr>
            <a:spLocks noGrp="1" noChangeArrowheads="1"/>
          </p:cNvSpPr>
          <p:nvPr>
            <p:ph idx="4294967295"/>
          </p:nvPr>
        </p:nvSpPr>
        <p:spPr>
          <a:xfrm>
            <a:off x="457200" y="1447800"/>
            <a:ext cx="8229600" cy="3810000"/>
          </a:xfrm>
        </p:spPr>
        <p:txBody>
          <a:bodyPr>
            <a:normAutofit/>
          </a:bodyPr>
          <a:lstStyle/>
          <a:p>
            <a:pPr>
              <a:lnSpc>
                <a:spcPct val="120000"/>
              </a:lnSpc>
              <a:spcBef>
                <a:spcPts val="876"/>
              </a:spcBef>
              <a:tabLst>
                <a:tab pos="7552944" algn="r"/>
              </a:tabLst>
            </a:pPr>
            <a:r>
              <a:rPr lang="en-US" sz="2400" dirty="0"/>
              <a:t>CCS Funds Balance (8/31/2018)	 $  22,039,931  </a:t>
            </a:r>
          </a:p>
          <a:p>
            <a:pPr>
              <a:lnSpc>
                <a:spcPct val="120000"/>
              </a:lnSpc>
              <a:spcBef>
                <a:spcPts val="876"/>
              </a:spcBef>
              <a:tabLst>
                <a:tab pos="7552944" algn="r"/>
              </a:tabLst>
            </a:pPr>
            <a:r>
              <a:rPr lang="en-US" sz="2400" dirty="0"/>
              <a:t>67 approved projects	$    9,150,615  </a:t>
            </a:r>
          </a:p>
          <a:p>
            <a:pPr>
              <a:lnSpc>
                <a:spcPct val="120000"/>
              </a:lnSpc>
              <a:spcBef>
                <a:spcPts val="876"/>
              </a:spcBef>
              <a:tabLst>
                <a:tab pos="7552944" algn="r"/>
              </a:tabLst>
            </a:pPr>
            <a:r>
              <a:rPr lang="en-US" sz="2400" dirty="0"/>
              <a:t>17 approved allocation agreements	         $    7,539,502  </a:t>
            </a:r>
          </a:p>
          <a:p>
            <a:pPr>
              <a:lnSpc>
                <a:spcPct val="120000"/>
              </a:lnSpc>
              <a:spcBef>
                <a:spcPts val="876"/>
              </a:spcBef>
              <a:tabLst>
                <a:tab pos="7552944" algn="r"/>
              </a:tabLst>
            </a:pPr>
            <a:r>
              <a:rPr lang="en-US" sz="2400" dirty="0"/>
              <a:t>CCS Funds available to Member Comm.	$    5,349,814</a:t>
            </a:r>
            <a:endParaRPr lang="en-US" sz="1000" dirty="0">
              <a:ea typeface="Verdana" panose="020B0604030504040204" pitchFamily="34" charset="0"/>
              <a:cs typeface="Verdana" panose="020B0604030504040204" pitchFamily="34" charset="0"/>
            </a:endParaRPr>
          </a:p>
          <a:p>
            <a:pPr marL="0" indent="0">
              <a:buNone/>
            </a:pPr>
            <a:endParaRPr lang="en-US" sz="2800" i="1" dirty="0">
              <a:ea typeface="Verdana" panose="020B0604030504040204" pitchFamily="34" charset="0"/>
              <a:cs typeface="Verdana" panose="020B0604030504040204" pitchFamily="34" charset="0"/>
            </a:endParaRPr>
          </a:p>
          <a:p>
            <a:pPr marL="0" indent="0">
              <a:buNone/>
            </a:pPr>
            <a:r>
              <a:rPr lang="en-US" sz="2800" i="1" dirty="0">
                <a:ea typeface="Verdana" panose="020B0604030504040204" pitchFamily="34" charset="0"/>
                <a:cs typeface="Verdana" panose="020B0604030504040204" pitchFamily="34" charset="0"/>
              </a:rPr>
              <a:t>30 of 55 Member Communities currently participating </a:t>
            </a:r>
          </a:p>
          <a:p>
            <a:pPr>
              <a:lnSpc>
                <a:spcPct val="90000"/>
              </a:lnSpc>
              <a:buClr>
                <a:schemeClr val="bg2">
                  <a:lumMod val="90000"/>
                </a:schemeClr>
              </a:buClr>
              <a:defRPr/>
            </a:pPr>
            <a:endParaRPr lang="en-US" sz="1200" dirty="0">
              <a:ea typeface="Verdana" panose="020B0604030504040204" pitchFamily="34" charset="0"/>
              <a:cs typeface="Verdana" panose="020B0604030504040204" pitchFamily="34" charset="0"/>
            </a:endParaRPr>
          </a:p>
          <a:p>
            <a:pPr>
              <a:lnSpc>
                <a:spcPct val="90000"/>
              </a:lnSpc>
              <a:buClr>
                <a:schemeClr val="bg2">
                  <a:lumMod val="90000"/>
                </a:schemeClr>
              </a:buClr>
              <a:defRPr/>
            </a:pPr>
            <a:endParaRPr lang="en-US" sz="1400" dirty="0"/>
          </a:p>
        </p:txBody>
      </p:sp>
      <p:sp>
        <p:nvSpPr>
          <p:cNvPr id="5" name="Title 5">
            <a:extLst>
              <a:ext uri="{FF2B5EF4-FFF2-40B4-BE49-F238E27FC236}">
                <a16:creationId xmlns:a16="http://schemas.microsoft.com/office/drawing/2014/main" id="{82697691-0587-4484-8D22-232EFE3E5A4D}"/>
              </a:ext>
            </a:extLst>
          </p:cNvPr>
          <p:cNvSpPr txBox="1">
            <a:spLocks/>
          </p:cNvSpPr>
          <p:nvPr/>
        </p:nvSpPr>
        <p:spPr>
          <a:xfrm>
            <a:off x="685800" y="533400"/>
            <a:ext cx="7772400" cy="838200"/>
          </a:xfrm>
          <a:prstGeom prst="rect">
            <a:avLst/>
          </a:prstGeom>
        </p:spPr>
        <p:txBody>
          <a:bodyPr/>
          <a:lstStyle>
            <a:lvl1pPr algn="ctr" defTabSz="914400" rtl="0" eaLnBrk="1" latinLnBrk="0" hangingPunct="1">
              <a:spcBef>
                <a:spcPct val="0"/>
              </a:spcBef>
              <a:buNone/>
              <a:defRPr sz="4800" b="1" kern="1200">
                <a:solidFill>
                  <a:schemeClr val="bg1"/>
                </a:solidFill>
                <a:latin typeface="Corbel" panose="020B0503020204020204" pitchFamily="34" charset="0"/>
                <a:ea typeface="+mj-ea"/>
                <a:cs typeface="+mj-cs"/>
              </a:defRPr>
            </a:lvl1pPr>
          </a:lstStyle>
          <a:p>
            <a:pPr fontAlgn="auto">
              <a:spcAft>
                <a:spcPts val="0"/>
              </a:spcAft>
            </a:pPr>
            <a:r>
              <a:rPr lang="en-US" sz="4000" dirty="0"/>
              <a:t>Community Cost-Share</a:t>
            </a:r>
          </a:p>
        </p:txBody>
      </p:sp>
      <p:sp>
        <p:nvSpPr>
          <p:cNvPr id="2" name="TextBox 1">
            <a:extLst>
              <a:ext uri="{FF2B5EF4-FFF2-40B4-BE49-F238E27FC236}">
                <a16:creationId xmlns:a16="http://schemas.microsoft.com/office/drawing/2014/main" id="{A3D0685D-A99D-45EE-96AF-A6A0CAA17524}"/>
              </a:ext>
            </a:extLst>
          </p:cNvPr>
          <p:cNvSpPr txBox="1"/>
          <p:nvPr/>
        </p:nvSpPr>
        <p:spPr>
          <a:xfrm>
            <a:off x="2703540" y="2133600"/>
            <a:ext cx="3736920" cy="1446550"/>
          </a:xfrm>
          <a:prstGeom prst="rect">
            <a:avLst/>
          </a:prstGeom>
          <a:noFill/>
        </p:spPr>
        <p:txBody>
          <a:bodyPr wrap="none" rtlCol="0">
            <a:spAutoFit/>
          </a:bodyPr>
          <a:lstStyle/>
          <a:p>
            <a:r>
              <a:rPr lang="en-US" sz="8800" dirty="0"/>
              <a:t>Update</a:t>
            </a:r>
          </a:p>
        </p:txBody>
      </p:sp>
    </p:spTree>
    <p:extLst>
      <p:ext uri="{BB962C8B-B14F-4D97-AF65-F5344CB8AC3E}">
        <p14:creationId xmlns:p14="http://schemas.microsoft.com/office/powerpoint/2010/main" val="3943421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D9CE71-C96E-4FF4-A6DC-01CA94A08593}"/>
              </a:ext>
            </a:extLst>
          </p:cNvPr>
          <p:cNvSpPr>
            <a:spLocks noGrp="1"/>
          </p:cNvSpPr>
          <p:nvPr>
            <p:ph type="title"/>
          </p:nvPr>
        </p:nvSpPr>
        <p:spPr>
          <a:xfrm>
            <a:off x="228600" y="152400"/>
            <a:ext cx="8458200" cy="1277715"/>
          </a:xfrm>
        </p:spPr>
        <p:txBody>
          <a:bodyPr/>
          <a:lstStyle/>
          <a:p>
            <a:r>
              <a:rPr lang="en-US" dirty="0"/>
              <a:t>Community Cost-Share</a:t>
            </a:r>
            <a:br>
              <a:rPr lang="en-US" dirty="0"/>
            </a:br>
            <a:r>
              <a:rPr lang="en-US" sz="4400" b="0" dirty="0"/>
              <a:t>Project Ideas</a:t>
            </a:r>
            <a:endParaRPr lang="en-US" b="0" dirty="0"/>
          </a:p>
        </p:txBody>
      </p:sp>
      <p:sp>
        <p:nvSpPr>
          <p:cNvPr id="3" name="Content Placeholder 2">
            <a:extLst>
              <a:ext uri="{FF2B5EF4-FFF2-40B4-BE49-F238E27FC236}">
                <a16:creationId xmlns:a16="http://schemas.microsoft.com/office/drawing/2014/main" id="{339F1816-DBB5-42BB-9A08-BC6512E6DEB0}"/>
              </a:ext>
            </a:extLst>
          </p:cNvPr>
          <p:cNvSpPr>
            <a:spLocks noGrp="1"/>
          </p:cNvSpPr>
          <p:nvPr>
            <p:ph idx="1"/>
          </p:nvPr>
        </p:nvSpPr>
        <p:spPr/>
        <p:txBody>
          <a:bodyPr/>
          <a:lstStyle/>
          <a:p>
            <a:endParaRPr lang="en-US"/>
          </a:p>
        </p:txBody>
      </p:sp>
      <p:pic>
        <p:nvPicPr>
          <p:cNvPr id="1026" name="img366859" descr="c23a24e2-25a1-4f80-bf79-8c041be793dd">
            <a:extLst>
              <a:ext uri="{FF2B5EF4-FFF2-40B4-BE49-F238E27FC236}">
                <a16:creationId xmlns:a16="http://schemas.microsoft.com/office/drawing/2014/main" id="{0C7F20F5-431C-462A-A60C-4BAFBD5DEC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1577846"/>
            <a:ext cx="9133367" cy="43019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FCECF78-F04D-4DF2-9CF6-A14C6C514503}"/>
              </a:ext>
            </a:extLst>
          </p:cNvPr>
          <p:cNvSpPr txBox="1"/>
          <p:nvPr/>
        </p:nvSpPr>
        <p:spPr>
          <a:xfrm>
            <a:off x="2703540" y="2133600"/>
            <a:ext cx="3736920" cy="1446550"/>
          </a:xfrm>
          <a:prstGeom prst="rect">
            <a:avLst/>
          </a:prstGeom>
          <a:noFill/>
        </p:spPr>
        <p:txBody>
          <a:bodyPr wrap="none" rtlCol="0">
            <a:spAutoFit/>
          </a:bodyPr>
          <a:lstStyle/>
          <a:p>
            <a:r>
              <a:rPr lang="en-US" sz="8800" dirty="0"/>
              <a:t>Update</a:t>
            </a:r>
          </a:p>
        </p:txBody>
      </p:sp>
    </p:spTree>
    <p:extLst>
      <p:ext uri="{BB962C8B-B14F-4D97-AF65-F5344CB8AC3E}">
        <p14:creationId xmlns:p14="http://schemas.microsoft.com/office/powerpoint/2010/main" val="40542135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E27BA-4238-440E-9E03-D3FBD0682735}"/>
              </a:ext>
            </a:extLst>
          </p:cNvPr>
          <p:cNvSpPr>
            <a:spLocks noGrp="1"/>
          </p:cNvSpPr>
          <p:nvPr>
            <p:ph type="title"/>
          </p:nvPr>
        </p:nvSpPr>
        <p:spPr>
          <a:xfrm>
            <a:off x="228600" y="152400"/>
            <a:ext cx="8458200" cy="1143000"/>
          </a:xfrm>
        </p:spPr>
        <p:txBody>
          <a:bodyPr/>
          <a:lstStyle/>
          <a:p>
            <a:r>
              <a:rPr lang="en-US" sz="4400" dirty="0"/>
              <a:t>Local Sewer System </a:t>
            </a:r>
            <a:br>
              <a:rPr lang="en-US" sz="4400" dirty="0"/>
            </a:br>
            <a:r>
              <a:rPr lang="en-US" sz="4400" dirty="0"/>
              <a:t>Evaluation Studies</a:t>
            </a:r>
          </a:p>
        </p:txBody>
      </p:sp>
      <p:sp>
        <p:nvSpPr>
          <p:cNvPr id="3" name="Content Placeholder 2">
            <a:extLst>
              <a:ext uri="{FF2B5EF4-FFF2-40B4-BE49-F238E27FC236}">
                <a16:creationId xmlns:a16="http://schemas.microsoft.com/office/drawing/2014/main" id="{079C5725-AC9A-45EC-ACFC-787FF642353D}"/>
              </a:ext>
            </a:extLst>
          </p:cNvPr>
          <p:cNvSpPr>
            <a:spLocks noGrp="1"/>
          </p:cNvSpPr>
          <p:nvPr>
            <p:ph idx="1"/>
          </p:nvPr>
        </p:nvSpPr>
        <p:spPr/>
        <p:txBody>
          <a:bodyPr/>
          <a:lstStyle/>
          <a:p>
            <a:endParaRPr lang="en-US" dirty="0"/>
          </a:p>
        </p:txBody>
      </p:sp>
      <p:pic>
        <p:nvPicPr>
          <p:cNvPr id="4" name="Picture 2" descr="C:\Users\WebbR\AppData\Local\Microsoft\Windows\Temporary Internet Files\Content.Outlook\GGPY54O4\SSES Areas (4).JPG">
            <a:extLst>
              <a:ext uri="{FF2B5EF4-FFF2-40B4-BE49-F238E27FC236}">
                <a16:creationId xmlns:a16="http://schemas.microsoft.com/office/drawing/2014/main" id="{DDA9867C-3B7E-46ED-BD0C-26C1BC129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072" y="1368742"/>
            <a:ext cx="7804727" cy="5419950"/>
          </a:xfrm>
          <a:prstGeom prst="rect">
            <a:avLst/>
          </a:prstGeom>
          <a:noFill/>
          <a:ln w="12700">
            <a:solidFill>
              <a:schemeClr val="tx1"/>
            </a:solidFill>
          </a:ln>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CBED7E7-99FE-42E8-B70A-57224AA740C5}"/>
              </a:ext>
            </a:extLst>
          </p:cNvPr>
          <p:cNvSpPr txBox="1"/>
          <p:nvPr/>
        </p:nvSpPr>
        <p:spPr>
          <a:xfrm>
            <a:off x="0" y="5510587"/>
            <a:ext cx="3048000" cy="1323439"/>
          </a:xfrm>
          <a:prstGeom prst="rect">
            <a:avLst/>
          </a:prstGeom>
          <a:solidFill>
            <a:schemeClr val="bg1"/>
          </a:solidFill>
          <a:ln w="19050">
            <a:solidFill>
              <a:schemeClr val="tx1">
                <a:lumMod val="50000"/>
                <a:lumOff val="50000"/>
              </a:schemeClr>
            </a:solid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black"/>
                </a:solidFill>
                <a:effectLst/>
                <a:uLnTx/>
                <a:uFillTx/>
                <a:latin typeface="Corbel" panose="020B0503020204020204" pitchFamily="34" charset="0"/>
                <a:ea typeface="+mn-ea"/>
              </a:rPr>
              <a:t>Heights Hilltop Interceptor (HHI) Combined Sewershed 	          </a:t>
            </a:r>
          </a:p>
          <a:p>
            <a:pPr lvl="0" fontAlgn="auto">
              <a:spcBef>
                <a:spcPts val="0"/>
              </a:spcBef>
              <a:spcAft>
                <a:spcPts val="0"/>
              </a:spcAft>
              <a:defRPr/>
            </a:pPr>
            <a:r>
              <a:rPr kumimoji="0" lang="en-US" sz="1600" b="0" i="0" u="none" strike="noStrike" kern="1200" cap="none" spc="0" normalizeH="0" baseline="0" noProof="0" dirty="0">
                <a:ln>
                  <a:noFill/>
                </a:ln>
                <a:solidFill>
                  <a:prstClr val="black"/>
                </a:solidFill>
                <a:effectLst/>
                <a:uLnTx/>
                <a:uFillTx/>
                <a:latin typeface="Corbel" panose="020B0503020204020204" pitchFamily="34" charset="0"/>
                <a:ea typeface="+mn-ea"/>
              </a:rPr>
              <a:t>Mill Creek Interceptor (MCI) </a:t>
            </a:r>
          </a:p>
          <a:p>
            <a:pPr lvl="0" fontAlgn="auto">
              <a:spcBef>
                <a:spcPts val="0"/>
              </a:spcBef>
              <a:spcAft>
                <a:spcPts val="0"/>
              </a:spcAft>
              <a:defRPr/>
            </a:pPr>
            <a:r>
              <a:rPr kumimoji="0" lang="en-US" sz="1600" b="0" i="0" u="none" strike="noStrike" kern="1200" cap="none" spc="0" normalizeH="0" baseline="0" noProof="0" dirty="0">
                <a:ln>
                  <a:noFill/>
                </a:ln>
                <a:solidFill>
                  <a:prstClr val="black"/>
                </a:solidFill>
                <a:effectLst/>
                <a:uLnTx/>
                <a:uFillTx/>
                <a:latin typeface="Corbel" panose="020B0503020204020204" pitchFamily="34" charset="0"/>
                <a:ea typeface="+mn-ea"/>
              </a:rPr>
              <a:t>Southwest Interceptor  (SWI) Cuyahoga Valley Interceptor (CVI)</a:t>
            </a:r>
            <a:r>
              <a:rPr lang="en-US" sz="1600" dirty="0">
                <a:solidFill>
                  <a:prstClr val="black"/>
                </a:solidFill>
                <a:latin typeface="Corbel" panose="020B0503020204020204" pitchFamily="34" charset="0"/>
              </a:rPr>
              <a:t> </a:t>
            </a:r>
          </a:p>
        </p:txBody>
      </p:sp>
      <p:sp>
        <p:nvSpPr>
          <p:cNvPr id="6" name="Callout: Line 5">
            <a:extLst>
              <a:ext uri="{FF2B5EF4-FFF2-40B4-BE49-F238E27FC236}">
                <a16:creationId xmlns:a16="http://schemas.microsoft.com/office/drawing/2014/main" id="{4735FD28-173D-4C6E-B8AC-BB2C2BA52ECA}"/>
              </a:ext>
            </a:extLst>
          </p:cNvPr>
          <p:cNvSpPr/>
          <p:nvPr/>
        </p:nvSpPr>
        <p:spPr>
          <a:xfrm>
            <a:off x="7452592" y="1611128"/>
            <a:ext cx="1600200" cy="678907"/>
          </a:xfrm>
          <a:prstGeom prst="borderCallout1">
            <a:avLst>
              <a:gd name="adj1" fmla="val 38981"/>
              <a:gd name="adj2" fmla="val -4870"/>
              <a:gd name="adj3" fmla="val 112500"/>
              <a:gd name="adj4" fmla="val -38333"/>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prstClr val="black"/>
              </a:solidFill>
              <a:latin typeface="Corbel" panose="020B0503020204020204" pitchFamily="34" charset="0"/>
            </a:endParaRPr>
          </a:p>
          <a:p>
            <a:pPr algn="ctr"/>
            <a:r>
              <a:rPr lang="en-US" sz="1600" dirty="0">
                <a:solidFill>
                  <a:prstClr val="black"/>
                </a:solidFill>
                <a:latin typeface="Corbel" panose="020B0503020204020204" pitchFamily="34" charset="0"/>
              </a:rPr>
              <a:t>community work plans</a:t>
            </a:r>
          </a:p>
          <a:p>
            <a:pPr algn="ctr"/>
            <a:endParaRPr lang="en-US" dirty="0"/>
          </a:p>
        </p:txBody>
      </p:sp>
      <p:sp>
        <p:nvSpPr>
          <p:cNvPr id="7" name="Callout: Line 6">
            <a:extLst>
              <a:ext uri="{FF2B5EF4-FFF2-40B4-BE49-F238E27FC236}">
                <a16:creationId xmlns:a16="http://schemas.microsoft.com/office/drawing/2014/main" id="{831D0292-1EF9-4F57-9725-7F6DC42EE7DA}"/>
              </a:ext>
            </a:extLst>
          </p:cNvPr>
          <p:cNvSpPr/>
          <p:nvPr/>
        </p:nvSpPr>
        <p:spPr>
          <a:xfrm>
            <a:off x="7016173" y="5267551"/>
            <a:ext cx="1257300" cy="443413"/>
          </a:xfrm>
          <a:prstGeom prst="borderCallout1">
            <a:avLst>
              <a:gd name="adj1" fmla="val 18750"/>
              <a:gd name="adj2" fmla="val -8333"/>
              <a:gd name="adj3" fmla="val -73117"/>
              <a:gd name="adj4" fmla="val -55754"/>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prstClr val="black"/>
              </a:solidFill>
              <a:latin typeface="Corbel" panose="020B0503020204020204" pitchFamily="34" charset="0"/>
            </a:endParaRPr>
          </a:p>
          <a:p>
            <a:pPr algn="ctr"/>
            <a:r>
              <a:rPr lang="en-US" sz="1600" dirty="0">
                <a:solidFill>
                  <a:prstClr val="black"/>
                </a:solidFill>
                <a:latin typeface="Corbel" panose="020B0503020204020204" pitchFamily="34" charset="0"/>
              </a:rPr>
              <a:t>field work</a:t>
            </a:r>
          </a:p>
          <a:p>
            <a:pPr algn="ctr"/>
            <a:endParaRPr lang="en-US" dirty="0"/>
          </a:p>
        </p:txBody>
      </p:sp>
      <p:sp>
        <p:nvSpPr>
          <p:cNvPr id="8" name="Callout: Line 7">
            <a:extLst>
              <a:ext uri="{FF2B5EF4-FFF2-40B4-BE49-F238E27FC236}">
                <a16:creationId xmlns:a16="http://schemas.microsoft.com/office/drawing/2014/main" id="{3458C096-D8A6-4D66-8B54-3AFF3EFF599E}"/>
              </a:ext>
            </a:extLst>
          </p:cNvPr>
          <p:cNvSpPr/>
          <p:nvPr/>
        </p:nvSpPr>
        <p:spPr>
          <a:xfrm>
            <a:off x="7461828" y="3439339"/>
            <a:ext cx="1338816" cy="678907"/>
          </a:xfrm>
          <a:prstGeom prst="borderCallout1">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prstClr val="black"/>
              </a:solidFill>
              <a:latin typeface="Corbel" panose="020B0503020204020204" pitchFamily="34" charset="0"/>
            </a:endParaRPr>
          </a:p>
          <a:p>
            <a:pPr algn="ctr"/>
            <a:r>
              <a:rPr lang="en-US" sz="1600" dirty="0">
                <a:solidFill>
                  <a:prstClr val="black"/>
                </a:solidFill>
                <a:latin typeface="Corbel" panose="020B0503020204020204" pitchFamily="34" charset="0"/>
              </a:rPr>
              <a:t>modeling/</a:t>
            </a:r>
          </a:p>
          <a:p>
            <a:pPr algn="ctr"/>
            <a:r>
              <a:rPr lang="en-US" sz="1600" dirty="0">
                <a:solidFill>
                  <a:prstClr val="black"/>
                </a:solidFill>
                <a:latin typeface="Corbel" panose="020B0503020204020204" pitchFamily="34" charset="0"/>
              </a:rPr>
              <a:t>alternatives</a:t>
            </a:r>
          </a:p>
          <a:p>
            <a:pPr algn="ctr"/>
            <a:endParaRPr lang="en-US" dirty="0"/>
          </a:p>
        </p:txBody>
      </p:sp>
      <p:sp>
        <p:nvSpPr>
          <p:cNvPr id="9" name="Callout: Line 8">
            <a:extLst>
              <a:ext uri="{FF2B5EF4-FFF2-40B4-BE49-F238E27FC236}">
                <a16:creationId xmlns:a16="http://schemas.microsoft.com/office/drawing/2014/main" id="{6DD5D4BF-A93D-44FF-896E-D6D3D35E2E58}"/>
              </a:ext>
            </a:extLst>
          </p:cNvPr>
          <p:cNvSpPr/>
          <p:nvPr/>
        </p:nvSpPr>
        <p:spPr>
          <a:xfrm>
            <a:off x="1453116" y="3657601"/>
            <a:ext cx="1061484" cy="460646"/>
          </a:xfrm>
          <a:prstGeom prst="borderCallout1">
            <a:avLst>
              <a:gd name="adj1" fmla="val 84053"/>
              <a:gd name="adj2" fmla="val 174062"/>
              <a:gd name="adj3" fmla="val 32232"/>
              <a:gd name="adj4" fmla="val 104236"/>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prstClr val="black"/>
              </a:solidFill>
              <a:latin typeface="Corbel" panose="020B0503020204020204" pitchFamily="34" charset="0"/>
            </a:endParaRPr>
          </a:p>
          <a:p>
            <a:pPr algn="ctr"/>
            <a:r>
              <a:rPr lang="en-US" sz="1600" dirty="0">
                <a:solidFill>
                  <a:prstClr val="black"/>
                </a:solidFill>
                <a:latin typeface="Corbel" panose="020B0503020204020204" pitchFamily="34" charset="0"/>
              </a:rPr>
              <a:t>field work</a:t>
            </a:r>
          </a:p>
          <a:p>
            <a:pPr algn="ctr"/>
            <a:endParaRPr lang="en-US" dirty="0"/>
          </a:p>
        </p:txBody>
      </p:sp>
      <p:sp>
        <p:nvSpPr>
          <p:cNvPr id="10" name="Callout: Line 9">
            <a:extLst>
              <a:ext uri="{FF2B5EF4-FFF2-40B4-BE49-F238E27FC236}">
                <a16:creationId xmlns:a16="http://schemas.microsoft.com/office/drawing/2014/main" id="{C4D3547C-1350-4C6D-A898-219FEAE2BC95}"/>
              </a:ext>
            </a:extLst>
          </p:cNvPr>
          <p:cNvSpPr/>
          <p:nvPr/>
        </p:nvSpPr>
        <p:spPr>
          <a:xfrm>
            <a:off x="3153868" y="1926554"/>
            <a:ext cx="1265731" cy="678907"/>
          </a:xfrm>
          <a:prstGeom prst="borderCallout1">
            <a:avLst>
              <a:gd name="adj1" fmla="val 108541"/>
              <a:gd name="adj2" fmla="val 78824"/>
              <a:gd name="adj3" fmla="val 200931"/>
              <a:gd name="adj4" fmla="val 95000"/>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00" dirty="0">
              <a:solidFill>
                <a:prstClr val="black"/>
              </a:solidFill>
              <a:latin typeface="Corbel" panose="020B0503020204020204" pitchFamily="34" charset="0"/>
            </a:endParaRPr>
          </a:p>
          <a:p>
            <a:pPr algn="ctr"/>
            <a:r>
              <a:rPr lang="en-US" sz="1600" dirty="0">
                <a:solidFill>
                  <a:prstClr val="black"/>
                </a:solidFill>
                <a:latin typeface="Corbel" panose="020B0503020204020204" pitchFamily="34" charset="0"/>
              </a:rPr>
              <a:t>modeling/</a:t>
            </a:r>
          </a:p>
          <a:p>
            <a:pPr algn="ctr"/>
            <a:r>
              <a:rPr lang="en-US" sz="1600" dirty="0">
                <a:solidFill>
                  <a:prstClr val="black"/>
                </a:solidFill>
                <a:latin typeface="Corbel" panose="020B0503020204020204" pitchFamily="34" charset="0"/>
              </a:rPr>
              <a:t>alternatives</a:t>
            </a:r>
          </a:p>
          <a:p>
            <a:pPr algn="ctr"/>
            <a:endParaRPr lang="en-US" dirty="0"/>
          </a:p>
        </p:txBody>
      </p:sp>
      <p:sp>
        <p:nvSpPr>
          <p:cNvPr id="11" name="TextBox 10">
            <a:extLst>
              <a:ext uri="{FF2B5EF4-FFF2-40B4-BE49-F238E27FC236}">
                <a16:creationId xmlns:a16="http://schemas.microsoft.com/office/drawing/2014/main" id="{228B9813-EC34-44D6-8CF6-8C7FAB079AA8}"/>
              </a:ext>
            </a:extLst>
          </p:cNvPr>
          <p:cNvSpPr txBox="1"/>
          <p:nvPr/>
        </p:nvSpPr>
        <p:spPr>
          <a:xfrm>
            <a:off x="2703540" y="2133600"/>
            <a:ext cx="3736920" cy="1446550"/>
          </a:xfrm>
          <a:prstGeom prst="rect">
            <a:avLst/>
          </a:prstGeom>
          <a:noFill/>
        </p:spPr>
        <p:txBody>
          <a:bodyPr wrap="none" rtlCol="0">
            <a:spAutoFit/>
          </a:bodyPr>
          <a:lstStyle/>
          <a:p>
            <a:r>
              <a:rPr lang="en-US" sz="8800" dirty="0"/>
              <a:t>Update</a:t>
            </a:r>
          </a:p>
        </p:txBody>
      </p:sp>
    </p:spTree>
    <p:extLst>
      <p:ext uri="{BB962C8B-B14F-4D97-AF65-F5344CB8AC3E}">
        <p14:creationId xmlns:p14="http://schemas.microsoft.com/office/powerpoint/2010/main" val="36529291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E27BA-4238-440E-9E03-D3FBD0682735}"/>
              </a:ext>
            </a:extLst>
          </p:cNvPr>
          <p:cNvSpPr>
            <a:spLocks noGrp="1"/>
          </p:cNvSpPr>
          <p:nvPr>
            <p:ph type="title"/>
          </p:nvPr>
        </p:nvSpPr>
        <p:spPr/>
        <p:txBody>
          <a:bodyPr/>
          <a:lstStyle/>
          <a:p>
            <a:r>
              <a:rPr lang="en-US" sz="4400" dirty="0"/>
              <a:t>Sewer System Evaluation Studies</a:t>
            </a:r>
          </a:p>
        </p:txBody>
      </p:sp>
      <p:sp>
        <p:nvSpPr>
          <p:cNvPr id="3" name="Content Placeholder 2">
            <a:extLst>
              <a:ext uri="{FF2B5EF4-FFF2-40B4-BE49-F238E27FC236}">
                <a16:creationId xmlns:a16="http://schemas.microsoft.com/office/drawing/2014/main" id="{079C5725-AC9A-45EC-ACFC-787FF642353D}"/>
              </a:ext>
            </a:extLst>
          </p:cNvPr>
          <p:cNvSpPr>
            <a:spLocks noGrp="1"/>
          </p:cNvSpPr>
          <p:nvPr>
            <p:ph idx="1"/>
          </p:nvPr>
        </p:nvSpPr>
        <p:spPr/>
        <p:txBody>
          <a:bodyPr/>
          <a:lstStyle/>
          <a:p>
            <a:endParaRPr lang="en-US"/>
          </a:p>
        </p:txBody>
      </p:sp>
      <p:pic>
        <p:nvPicPr>
          <p:cNvPr id="4" name="Picture 2" descr="C:\Users\WebbR\AppData\Local\Microsoft\Windows\Temporary Internet Files\Content.Outlook\GGPY54O4\SSES Areas (4).JPG">
            <a:extLst>
              <a:ext uri="{FF2B5EF4-FFF2-40B4-BE49-F238E27FC236}">
                <a16:creationId xmlns:a16="http://schemas.microsoft.com/office/drawing/2014/main" id="{DDA9867C-3B7E-46ED-BD0C-26C1BC1299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8600" y="1442447"/>
            <a:ext cx="7690884" cy="534089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CCBED7E7-99FE-42E8-B70A-57224AA740C5}"/>
              </a:ext>
            </a:extLst>
          </p:cNvPr>
          <p:cNvSpPr txBox="1"/>
          <p:nvPr/>
        </p:nvSpPr>
        <p:spPr>
          <a:xfrm>
            <a:off x="152400" y="1676400"/>
            <a:ext cx="3429000" cy="1477328"/>
          </a:xfrm>
          <a:prstGeom prst="rect">
            <a:avLst/>
          </a:prstGeom>
          <a:solidFill>
            <a:schemeClr val="bg1"/>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rbel" panose="020B0503020204020204" pitchFamily="34" charset="0"/>
                <a:ea typeface="+mn-ea"/>
              </a:rPr>
              <a:t>Heights Hilltop Interceptor (HHI)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rbel" panose="020B0503020204020204" pitchFamily="34" charset="0"/>
                <a:ea typeface="+mn-ea"/>
              </a:rPr>
              <a:t>Combined </a:t>
            </a:r>
            <a:r>
              <a:rPr kumimoji="0" lang="en-US" sz="1800" b="0" i="0" u="none" strike="noStrike" kern="1200" cap="none" spc="0" normalizeH="0" baseline="0" noProof="0" dirty="0" err="1">
                <a:ln>
                  <a:noFill/>
                </a:ln>
                <a:solidFill>
                  <a:prstClr val="black"/>
                </a:solidFill>
                <a:effectLst/>
                <a:uLnTx/>
                <a:uFillTx/>
                <a:latin typeface="Corbel" panose="020B0503020204020204" pitchFamily="34" charset="0"/>
                <a:ea typeface="+mn-ea"/>
              </a:rPr>
              <a:t>Sewershed</a:t>
            </a:r>
            <a:r>
              <a:rPr kumimoji="0" lang="en-US" sz="1800" b="0" i="0" u="none" strike="noStrike" kern="1200" cap="none" spc="0" normalizeH="0" baseline="0" noProof="0" dirty="0">
                <a:ln>
                  <a:noFill/>
                </a:ln>
                <a:solidFill>
                  <a:prstClr val="black"/>
                </a:solidFill>
                <a:effectLst/>
                <a:uLnTx/>
                <a:uFillTx/>
                <a:latin typeface="Corbel" panose="020B0503020204020204" pitchFamily="34" charset="0"/>
                <a:ea typeface="+mn-ea"/>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rbel" panose="020B0503020204020204" pitchFamily="34" charset="0"/>
                <a:ea typeface="+mn-ea"/>
              </a:rPr>
              <a:t>Mill Creek Interceptor (MCI)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rbel" panose="020B0503020204020204" pitchFamily="34" charset="0"/>
                <a:ea typeface="+mn-ea"/>
              </a:rPr>
              <a:t>Southwest Interceptor  (SWI)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orbel" panose="020B0503020204020204" pitchFamily="34" charset="0"/>
                <a:ea typeface="+mn-ea"/>
              </a:rPr>
              <a:t>Cuyahoga Valley Interceptor (CVI)</a:t>
            </a:r>
          </a:p>
        </p:txBody>
      </p:sp>
      <p:sp>
        <p:nvSpPr>
          <p:cNvPr id="6" name="TextBox 5">
            <a:extLst>
              <a:ext uri="{FF2B5EF4-FFF2-40B4-BE49-F238E27FC236}">
                <a16:creationId xmlns:a16="http://schemas.microsoft.com/office/drawing/2014/main" id="{993996EF-DE7F-47CB-8B03-55E1ADF2CC5C}"/>
              </a:ext>
            </a:extLst>
          </p:cNvPr>
          <p:cNvSpPr txBox="1"/>
          <p:nvPr/>
        </p:nvSpPr>
        <p:spPr>
          <a:xfrm>
            <a:off x="2703540" y="2133600"/>
            <a:ext cx="3736920" cy="1446550"/>
          </a:xfrm>
          <a:prstGeom prst="rect">
            <a:avLst/>
          </a:prstGeom>
          <a:noFill/>
        </p:spPr>
        <p:txBody>
          <a:bodyPr wrap="none" rtlCol="0">
            <a:spAutoFit/>
          </a:bodyPr>
          <a:lstStyle/>
          <a:p>
            <a:r>
              <a:rPr lang="en-US" sz="8800" dirty="0"/>
              <a:t>Update</a:t>
            </a:r>
          </a:p>
        </p:txBody>
      </p:sp>
    </p:spTree>
    <p:extLst>
      <p:ext uri="{BB962C8B-B14F-4D97-AF65-F5344CB8AC3E}">
        <p14:creationId xmlns:p14="http://schemas.microsoft.com/office/powerpoint/2010/main" val="2691298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13FB19-A2B7-4003-B42D-26F5A7074FE7}"/>
              </a:ext>
            </a:extLst>
          </p:cNvPr>
          <p:cNvSpPr>
            <a:spLocks noGrp="1"/>
          </p:cNvSpPr>
          <p:nvPr>
            <p:ph type="title"/>
          </p:nvPr>
        </p:nvSpPr>
        <p:spPr/>
        <p:txBody>
          <a:bodyPr/>
          <a:lstStyle/>
          <a:p>
            <a:endParaRPr lang="en-US"/>
          </a:p>
        </p:txBody>
      </p:sp>
      <p:pic>
        <p:nvPicPr>
          <p:cNvPr id="5" name="Content Placeholder 4" descr="A large white truck&#10;&#10;Description generated with very high confidence">
            <a:extLst>
              <a:ext uri="{FF2B5EF4-FFF2-40B4-BE49-F238E27FC236}">
                <a16:creationId xmlns:a16="http://schemas.microsoft.com/office/drawing/2014/main" id="{33C65D6F-3443-45F7-A01D-8B672157DF03}"/>
              </a:ext>
            </a:extLst>
          </p:cNvPr>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12290" y="0"/>
            <a:ext cx="9144000" cy="6858000"/>
          </a:xfrm>
        </p:spPr>
      </p:pic>
      <p:sp>
        <p:nvSpPr>
          <p:cNvPr id="3" name="TextBox 2">
            <a:extLst>
              <a:ext uri="{FF2B5EF4-FFF2-40B4-BE49-F238E27FC236}">
                <a16:creationId xmlns:a16="http://schemas.microsoft.com/office/drawing/2014/main" id="{F61B872B-F5BD-49B9-806D-918C309441D6}"/>
              </a:ext>
            </a:extLst>
          </p:cNvPr>
          <p:cNvSpPr txBox="1"/>
          <p:nvPr/>
        </p:nvSpPr>
        <p:spPr>
          <a:xfrm>
            <a:off x="433753" y="6172200"/>
            <a:ext cx="8247185" cy="461665"/>
          </a:xfrm>
          <a:prstGeom prst="rect">
            <a:avLst/>
          </a:prstGeom>
          <a:noFill/>
        </p:spPr>
        <p:txBody>
          <a:bodyPr wrap="square" rtlCol="0">
            <a:spAutoFit/>
          </a:bodyPr>
          <a:lstStyle/>
          <a:p>
            <a:r>
              <a:rPr lang="en-US" dirty="0">
                <a:solidFill>
                  <a:schemeClr val="bg1"/>
                </a:solidFill>
              </a:rPr>
              <a:t>South Euclid Community Cost Share – Equipment Purchase </a:t>
            </a:r>
          </a:p>
        </p:txBody>
      </p:sp>
      <p:sp>
        <p:nvSpPr>
          <p:cNvPr id="6" name="Title 4">
            <a:extLst>
              <a:ext uri="{FF2B5EF4-FFF2-40B4-BE49-F238E27FC236}">
                <a16:creationId xmlns:a16="http://schemas.microsoft.com/office/drawing/2014/main" id="{D606E7E9-ACDD-4C77-B2BC-60EB044CCB1C}"/>
              </a:ext>
            </a:extLst>
          </p:cNvPr>
          <p:cNvSpPr txBox="1">
            <a:spLocks/>
          </p:cNvSpPr>
          <p:nvPr/>
        </p:nvSpPr>
        <p:spPr>
          <a:xfrm>
            <a:off x="838200" y="685800"/>
            <a:ext cx="7391400" cy="1162050"/>
          </a:xfrm>
          <a:prstGeom prst="rect">
            <a:avLst/>
          </a:prstGeom>
          <a:solidFill>
            <a:schemeClr val="accent5">
              <a:lumMod val="75000"/>
              <a:alpha val="52000"/>
            </a:schemeClr>
          </a:solidFill>
        </p:spPr>
        <p:txBody>
          <a:bodyPr vert="horz" lIns="91440" tIns="45720" rIns="91440" bIns="45720" rtlCol="0" anchor="ctr">
            <a:noAutofit/>
          </a:bodyPr>
          <a:lstStyle>
            <a:lvl1pPr algn="ctr" defTabSz="914400" rtl="0" eaLnBrk="1" latinLnBrk="0" hangingPunct="1">
              <a:spcBef>
                <a:spcPct val="0"/>
              </a:spcBef>
              <a:buNone/>
              <a:defRPr sz="4800" b="1" kern="1200">
                <a:solidFill>
                  <a:schemeClr val="bg1"/>
                </a:solidFill>
                <a:latin typeface="Corbel" panose="020B0503020204020204" pitchFamily="34" charset="0"/>
                <a:ea typeface="+mj-ea"/>
                <a:cs typeface="+mj-cs"/>
              </a:defRPr>
            </a:lvl1pPr>
          </a:lstStyle>
          <a:p>
            <a:pPr fontAlgn="auto">
              <a:spcAft>
                <a:spcPts val="0"/>
              </a:spcAft>
            </a:pPr>
            <a:r>
              <a:rPr lang="en-US" sz="6600"/>
              <a:t>Questions</a:t>
            </a:r>
            <a:endParaRPr lang="en-US" sz="6600" dirty="0"/>
          </a:p>
        </p:txBody>
      </p:sp>
    </p:spTree>
    <p:extLst>
      <p:ext uri="{BB962C8B-B14F-4D97-AF65-F5344CB8AC3E}">
        <p14:creationId xmlns:p14="http://schemas.microsoft.com/office/powerpoint/2010/main" val="40691305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0"/>
            <a:ext cx="8503387" cy="1066800"/>
          </a:xfrm>
        </p:spPr>
        <p:txBody>
          <a:bodyPr/>
          <a:lstStyle/>
          <a:p>
            <a:r>
              <a:rPr lang="en-US" sz="6000" dirty="0">
                <a:latin typeface="Corbel" panose="020B0503020204020204" pitchFamily="34" charset="0"/>
              </a:rPr>
              <a:t>Stormwater Master Plan</a:t>
            </a:r>
          </a:p>
        </p:txBody>
      </p:sp>
      <p:pic>
        <p:nvPicPr>
          <p:cNvPr id="7" name="Picture 6">
            <a:extLst>
              <a:ext uri="{FF2B5EF4-FFF2-40B4-BE49-F238E27FC236}">
                <a16:creationId xmlns:a16="http://schemas.microsoft.com/office/drawing/2014/main" id="{6E1A4422-CF1C-433B-ADDF-AB6E8D0470F2}"/>
              </a:ext>
            </a:extLst>
          </p:cNvPr>
          <p:cNvPicPr>
            <a:picLocks noChangeAspect="1"/>
          </p:cNvPicPr>
          <p:nvPr/>
        </p:nvPicPr>
        <p:blipFill>
          <a:blip r:embed="rId2"/>
          <a:stretch>
            <a:fillRect/>
          </a:stretch>
        </p:blipFill>
        <p:spPr>
          <a:xfrm>
            <a:off x="2185256" y="1447800"/>
            <a:ext cx="4773488" cy="4512098"/>
          </a:xfrm>
          <a:prstGeom prst="rect">
            <a:avLst/>
          </a:prstGeom>
        </p:spPr>
      </p:pic>
    </p:spTree>
    <p:extLst>
      <p:ext uri="{BB962C8B-B14F-4D97-AF65-F5344CB8AC3E}">
        <p14:creationId xmlns:p14="http://schemas.microsoft.com/office/powerpoint/2010/main" val="1966674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874E1702-80BA-4841-A748-FE857AACF163}"/>
              </a:ext>
            </a:extLst>
          </p:cNvPr>
          <p:cNvSpPr/>
          <p:nvPr/>
        </p:nvSpPr>
        <p:spPr>
          <a:xfrm>
            <a:off x="457200" y="1447800"/>
            <a:ext cx="8077200" cy="4572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57200" y="118314"/>
            <a:ext cx="8077200" cy="1295400"/>
          </a:xfrm>
        </p:spPr>
        <p:txBody>
          <a:bodyPr/>
          <a:lstStyle/>
          <a:p>
            <a:r>
              <a:rPr lang="en-US" dirty="0">
                <a:latin typeface="Corbel" panose="020B0503020204020204" pitchFamily="34" charset="0"/>
              </a:rPr>
              <a:t>Stormwater Master Plan</a:t>
            </a:r>
            <a:br>
              <a:rPr lang="en-US" dirty="0">
                <a:latin typeface="Corbel" panose="020B0503020204020204" pitchFamily="34" charset="0"/>
              </a:rPr>
            </a:br>
            <a:r>
              <a:rPr lang="en-US" sz="3200" dirty="0"/>
              <a:t>Study P</a:t>
            </a:r>
            <a:r>
              <a:rPr lang="en-US" sz="3200" dirty="0">
                <a:latin typeface="Corbel" panose="020B0503020204020204" pitchFamily="34" charset="0"/>
              </a:rPr>
              <a:t>rocess</a:t>
            </a:r>
          </a:p>
        </p:txBody>
      </p:sp>
      <p:pic>
        <p:nvPicPr>
          <p:cNvPr id="3" name="Picture 2">
            <a:extLst>
              <a:ext uri="{FF2B5EF4-FFF2-40B4-BE49-F238E27FC236}">
                <a16:creationId xmlns:a16="http://schemas.microsoft.com/office/drawing/2014/main" id="{1DC9627C-9944-49BF-A8C0-25AD99B7A167}"/>
              </a:ext>
            </a:extLst>
          </p:cNvPr>
          <p:cNvPicPr>
            <a:picLocks noChangeAspect="1"/>
          </p:cNvPicPr>
          <p:nvPr/>
        </p:nvPicPr>
        <p:blipFill>
          <a:blip r:embed="rId3"/>
          <a:stretch>
            <a:fillRect/>
          </a:stretch>
        </p:blipFill>
        <p:spPr>
          <a:xfrm>
            <a:off x="1676400" y="1524000"/>
            <a:ext cx="6015518" cy="4491786"/>
          </a:xfrm>
          <a:prstGeom prst="rect">
            <a:avLst/>
          </a:prstGeom>
        </p:spPr>
      </p:pic>
    </p:spTree>
    <p:extLst>
      <p:ext uri="{BB962C8B-B14F-4D97-AF65-F5344CB8AC3E}">
        <p14:creationId xmlns:p14="http://schemas.microsoft.com/office/powerpoint/2010/main" val="31442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79CE4DA-515F-4199-A4A8-D025273078F6}"/>
              </a:ext>
            </a:extLst>
          </p:cNvPr>
          <p:cNvSpPr/>
          <p:nvPr/>
        </p:nvSpPr>
        <p:spPr>
          <a:xfrm>
            <a:off x="304800" y="914400"/>
            <a:ext cx="8458200" cy="5105400"/>
          </a:xfrm>
          <a:prstGeom prst="rect">
            <a:avLst/>
          </a:prstGeom>
          <a:solidFill>
            <a:schemeClr val="accent1">
              <a:lumMod val="60000"/>
              <a:lumOff val="40000"/>
              <a:alpha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1C337E9A-275F-4F53-8BD5-6590CF0C33E4}"/>
              </a:ext>
            </a:extLst>
          </p:cNvPr>
          <p:cNvSpPr txBox="1">
            <a:spLocks/>
          </p:cNvSpPr>
          <p:nvPr/>
        </p:nvSpPr>
        <p:spPr>
          <a:xfrm>
            <a:off x="0" y="0"/>
            <a:ext cx="9144000" cy="914400"/>
          </a:xfrm>
          <a:prstGeom prst="rect">
            <a:avLst/>
          </a:prstGeom>
        </p:spPr>
        <p:txBody>
          <a:bodyPr vert="horz" lIns="91440" tIns="45720" rIns="91440" bIns="45720" rtlCol="0" anchor="ctr">
            <a:normAutofit lnSpcReduction="10000"/>
          </a:bodyPr>
          <a:lstStyle>
            <a:lvl1pPr algn="l" defTabSz="754380" rtl="0" eaLnBrk="1" latinLnBrk="0" hangingPunct="1">
              <a:lnSpc>
                <a:spcPct val="90000"/>
              </a:lnSpc>
              <a:spcBef>
                <a:spcPct val="0"/>
              </a:spcBef>
              <a:buNone/>
              <a:defRPr sz="3600" b="1" kern="1200">
                <a:solidFill>
                  <a:schemeClr val="bg1"/>
                </a:solidFill>
                <a:latin typeface="Corbel" panose="020B0503020204020204" pitchFamily="34" charset="0"/>
                <a:ea typeface="+mj-ea"/>
                <a:cs typeface="+mj-cs"/>
              </a:defRPr>
            </a:lvl1pPr>
          </a:lstStyle>
          <a:p>
            <a:pPr marL="0" marR="0" lvl="0" indent="0" algn="ctr" defTabSz="754380" rtl="0" eaLnBrk="1" fontAlgn="auto" latinLnBrk="0" hangingPunct="1">
              <a:lnSpc>
                <a:spcPct val="90000"/>
              </a:lnSpc>
              <a:spcBef>
                <a:spcPct val="0"/>
              </a:spcBef>
              <a:spcAft>
                <a:spcPts val="0"/>
              </a:spcAft>
              <a:buClrTx/>
              <a:buSzTx/>
              <a:buFontTx/>
              <a:buNone/>
              <a:tabLst/>
              <a:defRPr/>
            </a:pPr>
            <a:r>
              <a:rPr kumimoji="0" lang="en-US" sz="3600" b="1" i="0" u="none" strike="noStrike" kern="1200" cap="none" spc="0" normalizeH="0" baseline="0" noProof="0" dirty="0">
                <a:ln>
                  <a:noFill/>
                </a:ln>
                <a:solidFill>
                  <a:sysClr val="window" lastClr="FFFFFF"/>
                </a:solidFill>
                <a:effectLst/>
                <a:uLnTx/>
                <a:uFillTx/>
                <a:latin typeface="Corbel" panose="020B0503020204020204" pitchFamily="34" charset="0"/>
                <a:ea typeface="+mj-ea"/>
                <a:cs typeface="+mj-cs"/>
              </a:rPr>
              <a:t>Stormwater Master Planning </a:t>
            </a:r>
          </a:p>
          <a:p>
            <a:pPr marL="0" marR="0" lvl="0" indent="0" algn="ctr" defTabSz="754380" rtl="0" eaLnBrk="1" fontAlgn="auto" latinLnBrk="0" hangingPunct="1">
              <a:lnSpc>
                <a:spcPct val="90000"/>
              </a:lnSpc>
              <a:spcBef>
                <a:spcPct val="0"/>
              </a:spcBef>
              <a:spcAft>
                <a:spcPts val="0"/>
              </a:spcAft>
              <a:buClrTx/>
              <a:buSzTx/>
              <a:buFontTx/>
              <a:buNone/>
              <a:tabLst/>
              <a:defRPr/>
            </a:pPr>
            <a:r>
              <a:rPr kumimoji="0" lang="en-US" sz="2600" b="1" i="0" u="none" strike="noStrike" kern="1200" cap="none" spc="0" normalizeH="0" baseline="0" noProof="0" dirty="0">
                <a:ln>
                  <a:noFill/>
                </a:ln>
                <a:solidFill>
                  <a:sysClr val="window" lastClr="FFFFFF"/>
                </a:solidFill>
                <a:effectLst/>
                <a:uLnTx/>
                <a:uFillTx/>
                <a:latin typeface="Corbel" panose="020B0503020204020204" pitchFamily="34" charset="0"/>
                <a:ea typeface="+mj-ea"/>
                <a:cs typeface="+mj-cs"/>
              </a:rPr>
              <a:t>(status through 2/25/2019)</a:t>
            </a:r>
          </a:p>
        </p:txBody>
      </p:sp>
      <p:graphicFrame>
        <p:nvGraphicFramePr>
          <p:cNvPr id="6" name="Chart 5">
            <a:extLst>
              <a:ext uri="{FF2B5EF4-FFF2-40B4-BE49-F238E27FC236}">
                <a16:creationId xmlns:a16="http://schemas.microsoft.com/office/drawing/2014/main" id="{BFFF4993-53D5-44D8-84B0-78D5C0C4F830}"/>
              </a:ext>
            </a:extLst>
          </p:cNvPr>
          <p:cNvGraphicFramePr/>
          <p:nvPr>
            <p:extLst>
              <p:ext uri="{D42A27DB-BD31-4B8C-83A1-F6EECF244321}">
                <p14:modId xmlns:p14="http://schemas.microsoft.com/office/powerpoint/2010/main" val="930855627"/>
              </p:ext>
            </p:extLst>
          </p:nvPr>
        </p:nvGraphicFramePr>
        <p:xfrm>
          <a:off x="509954" y="914400"/>
          <a:ext cx="3429000" cy="2673149"/>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Chart 6">
            <a:extLst>
              <a:ext uri="{FF2B5EF4-FFF2-40B4-BE49-F238E27FC236}">
                <a16:creationId xmlns:a16="http://schemas.microsoft.com/office/drawing/2014/main" id="{3A31A053-BA7D-4A5A-809C-50899A513C29}"/>
              </a:ext>
            </a:extLst>
          </p:cNvPr>
          <p:cNvGraphicFramePr/>
          <p:nvPr>
            <p:extLst>
              <p:ext uri="{D42A27DB-BD31-4B8C-83A1-F6EECF244321}">
                <p14:modId xmlns:p14="http://schemas.microsoft.com/office/powerpoint/2010/main" val="1203543279"/>
              </p:ext>
            </p:extLst>
          </p:nvPr>
        </p:nvGraphicFramePr>
        <p:xfrm>
          <a:off x="4853354" y="914400"/>
          <a:ext cx="3429001" cy="2673149"/>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8" name="Chart 7">
            <a:extLst>
              <a:ext uri="{FF2B5EF4-FFF2-40B4-BE49-F238E27FC236}">
                <a16:creationId xmlns:a16="http://schemas.microsoft.com/office/drawing/2014/main" id="{DDD187D5-F99D-4E14-84DC-D643CA964BB3}"/>
              </a:ext>
            </a:extLst>
          </p:cNvPr>
          <p:cNvGraphicFramePr/>
          <p:nvPr>
            <p:extLst>
              <p:ext uri="{D42A27DB-BD31-4B8C-83A1-F6EECF244321}">
                <p14:modId xmlns:p14="http://schemas.microsoft.com/office/powerpoint/2010/main" val="631899217"/>
              </p:ext>
            </p:extLst>
          </p:nvPr>
        </p:nvGraphicFramePr>
        <p:xfrm>
          <a:off x="715108" y="3505200"/>
          <a:ext cx="3429000" cy="2673149"/>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Chart 8">
            <a:extLst>
              <a:ext uri="{FF2B5EF4-FFF2-40B4-BE49-F238E27FC236}">
                <a16:creationId xmlns:a16="http://schemas.microsoft.com/office/drawing/2014/main" id="{45C3B6CA-999F-4D44-AF2D-A1663E104C7E}"/>
              </a:ext>
            </a:extLst>
          </p:cNvPr>
          <p:cNvGraphicFramePr/>
          <p:nvPr>
            <p:extLst>
              <p:ext uri="{D42A27DB-BD31-4B8C-83A1-F6EECF244321}">
                <p14:modId xmlns:p14="http://schemas.microsoft.com/office/powerpoint/2010/main" val="1464858282"/>
              </p:ext>
            </p:extLst>
          </p:nvPr>
        </p:nvGraphicFramePr>
        <p:xfrm>
          <a:off x="4983297" y="3531864"/>
          <a:ext cx="3299058" cy="2673149"/>
        </p:xfrm>
        <a:graphic>
          <a:graphicData uri="http://schemas.openxmlformats.org/drawingml/2006/chart">
            <c:chart xmlns:c="http://schemas.openxmlformats.org/drawingml/2006/chart" xmlns:r="http://schemas.openxmlformats.org/officeDocument/2006/relationships" r:id="rId6"/>
          </a:graphicData>
        </a:graphic>
      </p:graphicFrame>
      <p:sp>
        <p:nvSpPr>
          <p:cNvPr id="10" name="TextBox 9">
            <a:extLst>
              <a:ext uri="{FF2B5EF4-FFF2-40B4-BE49-F238E27FC236}">
                <a16:creationId xmlns:a16="http://schemas.microsoft.com/office/drawing/2014/main" id="{667B1292-CAAA-41DB-95C3-EDFECEFFB487}"/>
              </a:ext>
            </a:extLst>
          </p:cNvPr>
          <p:cNvSpPr txBox="1"/>
          <p:nvPr/>
        </p:nvSpPr>
        <p:spPr>
          <a:xfrm>
            <a:off x="1538306" y="3886200"/>
            <a:ext cx="1654620" cy="246221"/>
          </a:xfrm>
          <a:prstGeom prst="rect">
            <a:avLst/>
          </a:prstGeom>
          <a:noFill/>
        </p:spPr>
        <p:txBody>
          <a:bodyPr wrap="none" rtlCol="0">
            <a:spAutoFit/>
          </a:bodyPr>
          <a:lstStyle/>
          <a:p>
            <a:r>
              <a:rPr lang="en-US" sz="1000" i="1" dirty="0">
                <a:latin typeface="Corbel" panose="020B0503020204020204" pitchFamily="34" charset="0"/>
              </a:rPr>
              <a:t>Completion Date:  April 2020</a:t>
            </a:r>
          </a:p>
        </p:txBody>
      </p:sp>
      <p:sp>
        <p:nvSpPr>
          <p:cNvPr id="11" name="TextBox 10">
            <a:extLst>
              <a:ext uri="{FF2B5EF4-FFF2-40B4-BE49-F238E27FC236}">
                <a16:creationId xmlns:a16="http://schemas.microsoft.com/office/drawing/2014/main" id="{D71153BD-66B4-4EF8-8125-7D014F66F533}"/>
              </a:ext>
            </a:extLst>
          </p:cNvPr>
          <p:cNvSpPr txBox="1"/>
          <p:nvPr/>
        </p:nvSpPr>
        <p:spPr>
          <a:xfrm>
            <a:off x="5659924" y="3892935"/>
            <a:ext cx="1635384" cy="246221"/>
          </a:xfrm>
          <a:prstGeom prst="rect">
            <a:avLst/>
          </a:prstGeom>
          <a:noFill/>
        </p:spPr>
        <p:txBody>
          <a:bodyPr wrap="none" rtlCol="0">
            <a:spAutoFit/>
          </a:bodyPr>
          <a:lstStyle/>
          <a:p>
            <a:r>
              <a:rPr lang="en-US" sz="1000" i="1" dirty="0">
                <a:latin typeface="Corbel" panose="020B0503020204020204" pitchFamily="34" charset="0"/>
              </a:rPr>
              <a:t>Completion Date:  May 2021</a:t>
            </a:r>
          </a:p>
        </p:txBody>
      </p:sp>
      <p:sp>
        <p:nvSpPr>
          <p:cNvPr id="12" name="TextBox 11">
            <a:extLst>
              <a:ext uri="{FF2B5EF4-FFF2-40B4-BE49-F238E27FC236}">
                <a16:creationId xmlns:a16="http://schemas.microsoft.com/office/drawing/2014/main" id="{E5106538-237A-4187-9E7A-FB5FB4AB8BB8}"/>
              </a:ext>
            </a:extLst>
          </p:cNvPr>
          <p:cNvSpPr txBox="1"/>
          <p:nvPr/>
        </p:nvSpPr>
        <p:spPr>
          <a:xfrm>
            <a:off x="1160453" y="1295400"/>
            <a:ext cx="1649811" cy="246221"/>
          </a:xfrm>
          <a:prstGeom prst="rect">
            <a:avLst/>
          </a:prstGeom>
          <a:noFill/>
        </p:spPr>
        <p:txBody>
          <a:bodyPr wrap="none" rtlCol="0">
            <a:spAutoFit/>
          </a:bodyPr>
          <a:lstStyle/>
          <a:p>
            <a:r>
              <a:rPr lang="en-US" sz="1000" i="1" dirty="0">
                <a:latin typeface="Corbel" panose="020B0503020204020204" pitchFamily="34" charset="0"/>
              </a:rPr>
              <a:t>Completion Date:  April 2019</a:t>
            </a:r>
          </a:p>
        </p:txBody>
      </p:sp>
      <p:sp>
        <p:nvSpPr>
          <p:cNvPr id="13" name="TextBox 12">
            <a:extLst>
              <a:ext uri="{FF2B5EF4-FFF2-40B4-BE49-F238E27FC236}">
                <a16:creationId xmlns:a16="http://schemas.microsoft.com/office/drawing/2014/main" id="{3B75D258-CB3D-4A5C-BF1F-0921B78DA40A}"/>
              </a:ext>
            </a:extLst>
          </p:cNvPr>
          <p:cNvSpPr txBox="1"/>
          <p:nvPr/>
        </p:nvSpPr>
        <p:spPr>
          <a:xfrm>
            <a:off x="5584023" y="1295400"/>
            <a:ext cx="1936749" cy="246221"/>
          </a:xfrm>
          <a:prstGeom prst="rect">
            <a:avLst/>
          </a:prstGeom>
          <a:noFill/>
        </p:spPr>
        <p:txBody>
          <a:bodyPr wrap="none" rtlCol="0">
            <a:spAutoFit/>
          </a:bodyPr>
          <a:lstStyle/>
          <a:p>
            <a:r>
              <a:rPr lang="en-US" sz="1000" i="1" dirty="0">
                <a:latin typeface="Corbel" panose="020B0503020204020204" pitchFamily="34" charset="0"/>
              </a:rPr>
              <a:t>Completion Date:  November 2019</a:t>
            </a:r>
          </a:p>
        </p:txBody>
      </p:sp>
    </p:spTree>
    <p:extLst>
      <p:ext uri="{BB962C8B-B14F-4D97-AF65-F5344CB8AC3E}">
        <p14:creationId xmlns:p14="http://schemas.microsoft.com/office/powerpoint/2010/main" val="4195592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13D1B37-6A13-47D5-AA77-1C28EE71A5F3}"/>
              </a:ext>
            </a:extLst>
          </p:cNvPr>
          <p:cNvSpPr>
            <a:spLocks noGrp="1"/>
          </p:cNvSpPr>
          <p:nvPr>
            <p:ph type="title"/>
          </p:nvPr>
        </p:nvSpPr>
        <p:spPr>
          <a:xfrm>
            <a:off x="228600" y="152400"/>
            <a:ext cx="8458200" cy="1265238"/>
          </a:xfrm>
        </p:spPr>
        <p:txBody>
          <a:bodyPr>
            <a:noAutofit/>
          </a:bodyPr>
          <a:lstStyle/>
          <a:p>
            <a:pPr algn="ctr"/>
            <a:r>
              <a:rPr lang="en-US" dirty="0">
                <a:ea typeface="Tahoma" panose="020B0604030504040204" pitchFamily="34" charset="0"/>
                <a:cs typeface="Tahoma" panose="020B0604030504040204" pitchFamily="34" charset="0"/>
              </a:rPr>
              <a:t>Stormwater Master Plan</a:t>
            </a:r>
            <a:br>
              <a:rPr lang="en-US" sz="3600" dirty="0">
                <a:ea typeface="Tahoma" panose="020B0604030504040204" pitchFamily="34" charset="0"/>
                <a:cs typeface="Tahoma" panose="020B0604030504040204" pitchFamily="34" charset="0"/>
              </a:rPr>
            </a:br>
            <a:r>
              <a:rPr lang="en-US" sz="3600" b="0" dirty="0">
                <a:ea typeface="Tahoma" panose="020B0604030504040204" pitchFamily="34" charset="0"/>
                <a:cs typeface="Tahoma" panose="020B0604030504040204" pitchFamily="34" charset="0"/>
              </a:rPr>
              <a:t>Study Area</a:t>
            </a:r>
          </a:p>
        </p:txBody>
      </p:sp>
      <p:sp>
        <p:nvSpPr>
          <p:cNvPr id="7" name="Content Placeholder 2">
            <a:extLst>
              <a:ext uri="{FF2B5EF4-FFF2-40B4-BE49-F238E27FC236}">
                <a16:creationId xmlns:a16="http://schemas.microsoft.com/office/drawing/2014/main" id="{64CBF60B-7C16-4959-8754-1786306C8487}"/>
              </a:ext>
            </a:extLst>
          </p:cNvPr>
          <p:cNvSpPr txBox="1">
            <a:spLocks/>
          </p:cNvSpPr>
          <p:nvPr/>
        </p:nvSpPr>
        <p:spPr>
          <a:xfrm>
            <a:off x="20966" y="1490322"/>
            <a:ext cx="4471806" cy="2715426"/>
          </a:xfrm>
          <a:prstGeom prst="rect">
            <a:avLst/>
          </a:prstGeom>
          <a:solidFill>
            <a:schemeClr val="bg1">
              <a:alpha val="53000"/>
            </a:schemeClr>
          </a:solidFill>
          <a:ln>
            <a:noFill/>
          </a:ln>
        </p:spPr>
        <p:txBody>
          <a:bodyPr/>
          <a:lstStyle>
            <a:lvl1pPr marL="342900" indent="-342900" algn="l" rtl="0" fontAlgn="base">
              <a:spcBef>
                <a:spcPct val="20000"/>
              </a:spcBef>
              <a:spcAft>
                <a:spcPct val="0"/>
              </a:spcAft>
              <a:buFont typeface="Arial" pitchFamily="34" charset="0"/>
              <a:buChar char="•"/>
              <a:defRPr sz="3200" kern="1200">
                <a:solidFill>
                  <a:srgbClr val="C3D69B"/>
                </a:solidFill>
                <a:latin typeface="Verdana" pitchFamily="34" charset="0"/>
                <a:ea typeface="+mn-ea"/>
                <a:cs typeface="+mn-cs"/>
              </a:defRPr>
            </a:lvl1pPr>
            <a:lvl2pPr marL="742950" indent="-285750" algn="l" rtl="0" fontAlgn="base">
              <a:spcBef>
                <a:spcPct val="20000"/>
              </a:spcBef>
              <a:spcAft>
                <a:spcPct val="0"/>
              </a:spcAft>
              <a:buFont typeface="Arial" pitchFamily="34" charset="0"/>
              <a:buChar char="–"/>
              <a:defRPr sz="2800" kern="1200">
                <a:solidFill>
                  <a:srgbClr val="C3D69B"/>
                </a:solidFill>
                <a:latin typeface="Verdana" pitchFamily="34" charset="0"/>
                <a:ea typeface="+mn-ea"/>
                <a:cs typeface="+mn-cs"/>
              </a:defRPr>
            </a:lvl2pPr>
            <a:lvl3pPr marL="1143000" indent="-228600" algn="l" rtl="0" fontAlgn="base">
              <a:spcBef>
                <a:spcPct val="20000"/>
              </a:spcBef>
              <a:spcAft>
                <a:spcPct val="0"/>
              </a:spcAft>
              <a:buFont typeface="Arial" pitchFamily="34" charset="0"/>
              <a:buChar char="•"/>
              <a:defRPr sz="2400" kern="1200">
                <a:solidFill>
                  <a:srgbClr val="C3D69B"/>
                </a:solidFill>
                <a:latin typeface="Verdana" pitchFamily="34" charset="0"/>
                <a:ea typeface="+mn-ea"/>
                <a:cs typeface="+mn-cs"/>
              </a:defRPr>
            </a:lvl3pPr>
            <a:lvl4pPr marL="16002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4pPr>
            <a:lvl5pPr marL="20574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57150" marR="0" lvl="0" indent="0" algn="l" defTabSz="914400" rtl="0" eaLnBrk="1" fontAlgn="base" latinLnBrk="0" hangingPunct="1">
              <a:lnSpc>
                <a:spcPct val="100000"/>
              </a:lnSpc>
              <a:spcBef>
                <a:spcPct val="20000"/>
              </a:spcBef>
              <a:spcAft>
                <a:spcPct val="0"/>
              </a:spcAft>
              <a:buClrTx/>
              <a:buSzTx/>
              <a:buFont typeface="Arial" pitchFamily="34" charset="0"/>
              <a:buNone/>
              <a:tabLst/>
              <a:defRPr/>
            </a:pPr>
            <a:r>
              <a:rPr kumimoji="0" lang="en-US" sz="2400" b="1" i="0" u="sng"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rPr>
              <a:t>Total Study Area</a:t>
            </a:r>
          </a:p>
          <a:p>
            <a:pPr marL="400050">
              <a:defRPr/>
            </a:pPr>
            <a:r>
              <a:rPr kumimoji="0" lang="en-US" sz="2400" i="0" u="none"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rPr>
              <a:t>217,318 acres (58,616 within SWSA)</a:t>
            </a:r>
            <a:endParaRPr kumimoji="0" lang="en-US" sz="1000" i="0" u="none"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endParaRPr>
          </a:p>
          <a:p>
            <a:pPr marL="400050">
              <a:defRPr/>
            </a:pPr>
            <a:r>
              <a:rPr kumimoji="0" lang="en-US" sz="2400" i="0" u="none"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rPr>
              <a:t>25 </a:t>
            </a:r>
            <a:r>
              <a:rPr kumimoji="0" lang="en-US" sz="2400" i="0" u="none" strike="noStrike" kern="1200" cap="none" spc="0" normalizeH="0" baseline="0" noProof="0" dirty="0" err="1">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rPr>
              <a:t>Subwatersheds</a:t>
            </a:r>
            <a:r>
              <a:rPr kumimoji="0" lang="en-US" sz="2400" i="0" u="none"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rPr>
              <a:t> in the SWSA</a:t>
            </a:r>
            <a:endParaRPr kumimoji="0" lang="en-US" sz="1000" i="0" u="none"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endParaRPr>
          </a:p>
          <a:p>
            <a:pPr marL="400050">
              <a:defRPr/>
            </a:pPr>
            <a:r>
              <a:rPr kumimoji="0" lang="en-US" sz="2400" i="0" u="none" strike="noStrike" kern="1200" cap="none" spc="0" normalizeH="0" baseline="0" noProof="0" dirty="0">
                <a:ln>
                  <a:noFill/>
                </a:ln>
                <a:solidFill>
                  <a:prstClr val="black"/>
                </a:solidFill>
                <a:effectLst/>
                <a:uLnTx/>
                <a:uFillTx/>
                <a:latin typeface="Corbel" panose="020B0503020204020204" pitchFamily="34" charset="0"/>
                <a:ea typeface="Tahoma" panose="020B0604030504040204" pitchFamily="34" charset="0"/>
                <a:cs typeface="Tahoma" panose="020B0604030504040204" pitchFamily="34" charset="0"/>
              </a:rPr>
              <a:t>21 WAC Member Communities</a:t>
            </a:r>
            <a:endParaRPr kumimoji="0" lang="en-US" sz="1800" b="0" i="0" u="none" strike="noStrike" kern="1200" cap="none" spc="0" normalizeH="0" baseline="0" noProof="0" dirty="0">
              <a:ln>
                <a:noFill/>
              </a:ln>
              <a:solidFill>
                <a:prstClr val="white"/>
              </a:solidFill>
              <a:effectLst/>
              <a:uLnTx/>
              <a:uFillTx/>
              <a:latin typeface="Corbel" panose="020B0503020204020204" pitchFamily="34" charset="0"/>
              <a:ea typeface="Tahoma" panose="020B0604030504040204" pitchFamily="34" charset="0"/>
              <a:cs typeface="Tahoma" panose="020B0604030504040204" pitchFamily="34" charset="0"/>
            </a:endParaRPr>
          </a:p>
          <a:p>
            <a:pPr marL="57150" marR="0" lvl="0" indent="0" algn="l" defTabSz="914400" rtl="0" eaLnBrk="1" fontAlgn="base" latinLnBrk="0" hangingPunct="1">
              <a:lnSpc>
                <a:spcPct val="100000"/>
              </a:lnSpc>
              <a:spcBef>
                <a:spcPct val="20000"/>
              </a:spcBef>
              <a:spcAft>
                <a:spcPct val="0"/>
              </a:spcAft>
              <a:buClrTx/>
              <a:buSzTx/>
              <a:buFont typeface="Arial" pitchFamily="34" charset="0"/>
              <a:buNone/>
              <a:tabLst/>
              <a:defRPr/>
            </a:pPr>
            <a:endParaRPr kumimoji="0" lang="en-US" sz="1800" b="0" i="0" u="none" strike="noStrike" kern="1200" cap="none" spc="0" normalizeH="0" baseline="0" noProof="0" dirty="0">
              <a:ln>
                <a:noFill/>
              </a:ln>
              <a:solidFill>
                <a:prstClr val="white"/>
              </a:solidFill>
              <a:effectLst/>
              <a:uLnTx/>
              <a:uFillTx/>
              <a:latin typeface="Corbel" panose="020B0503020204020204" pitchFamily="34" charset="0"/>
              <a:ea typeface="Tahoma" panose="020B0604030504040204" pitchFamily="34" charset="0"/>
              <a:cs typeface="Tahoma" panose="020B0604030504040204" pitchFamily="34" charset="0"/>
            </a:endParaRPr>
          </a:p>
        </p:txBody>
      </p:sp>
      <p:pic>
        <p:nvPicPr>
          <p:cNvPr id="8" name="Picture 7">
            <a:extLst>
              <a:ext uri="{FF2B5EF4-FFF2-40B4-BE49-F238E27FC236}">
                <a16:creationId xmlns:a16="http://schemas.microsoft.com/office/drawing/2014/main" id="{BAF9665F-162F-4AB9-A16B-CAB666B39100}"/>
              </a:ext>
            </a:extLst>
          </p:cNvPr>
          <p:cNvPicPr>
            <a:picLocks noChangeAspect="1"/>
          </p:cNvPicPr>
          <p:nvPr/>
        </p:nvPicPr>
        <p:blipFill>
          <a:blip r:embed="rId3"/>
          <a:stretch>
            <a:fillRect/>
          </a:stretch>
        </p:blipFill>
        <p:spPr>
          <a:xfrm>
            <a:off x="4467963" y="1490322"/>
            <a:ext cx="4676037" cy="4419983"/>
          </a:xfrm>
          <a:prstGeom prst="rect">
            <a:avLst/>
          </a:prstGeom>
        </p:spPr>
      </p:pic>
      <p:graphicFrame>
        <p:nvGraphicFramePr>
          <p:cNvPr id="5" name="Chart 4">
            <a:extLst>
              <a:ext uri="{FF2B5EF4-FFF2-40B4-BE49-F238E27FC236}">
                <a16:creationId xmlns:a16="http://schemas.microsoft.com/office/drawing/2014/main" id="{F7D6A980-2DC0-4CBD-A391-57D73E0E1D40}"/>
              </a:ext>
            </a:extLst>
          </p:cNvPr>
          <p:cNvGraphicFramePr/>
          <p:nvPr>
            <p:extLst>
              <p:ext uri="{D42A27DB-BD31-4B8C-83A1-F6EECF244321}">
                <p14:modId xmlns:p14="http://schemas.microsoft.com/office/powerpoint/2010/main" val="1334496470"/>
              </p:ext>
            </p:extLst>
          </p:nvPr>
        </p:nvGraphicFramePr>
        <p:xfrm>
          <a:off x="914400" y="4190370"/>
          <a:ext cx="2393794" cy="1920061"/>
        </p:xfrm>
        <a:graphic>
          <a:graphicData uri="http://schemas.openxmlformats.org/drawingml/2006/chart">
            <c:chart xmlns:c="http://schemas.openxmlformats.org/drawingml/2006/chart" xmlns:r="http://schemas.openxmlformats.org/officeDocument/2006/relationships" r:id="rId4"/>
          </a:graphicData>
        </a:graphic>
      </p:graphicFrame>
      <p:sp>
        <p:nvSpPr>
          <p:cNvPr id="6" name="TextBox 5">
            <a:extLst>
              <a:ext uri="{FF2B5EF4-FFF2-40B4-BE49-F238E27FC236}">
                <a16:creationId xmlns:a16="http://schemas.microsoft.com/office/drawing/2014/main" id="{76BEFCB1-C6B3-4EEA-A77E-61A95B64A3A6}"/>
              </a:ext>
            </a:extLst>
          </p:cNvPr>
          <p:cNvSpPr txBox="1"/>
          <p:nvPr/>
        </p:nvSpPr>
        <p:spPr>
          <a:xfrm>
            <a:off x="2813452" y="4315646"/>
            <a:ext cx="1425390" cy="307777"/>
          </a:xfrm>
          <a:prstGeom prst="rect">
            <a:avLst/>
          </a:prstGeom>
          <a:noFill/>
        </p:spPr>
        <p:txBody>
          <a:bodyPr wrap="none" rtlCol="0">
            <a:spAutoFit/>
          </a:bodyPr>
          <a:lstStyle/>
          <a:p>
            <a:r>
              <a:rPr lang="en-US" sz="1400" b="1" dirty="0"/>
              <a:t>7% Complete</a:t>
            </a:r>
          </a:p>
        </p:txBody>
      </p:sp>
    </p:spTree>
    <p:extLst>
      <p:ext uri="{BB962C8B-B14F-4D97-AF65-F5344CB8AC3E}">
        <p14:creationId xmlns:p14="http://schemas.microsoft.com/office/powerpoint/2010/main" val="2136103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891ADA5-0447-48A0-B82D-9B29498CB717}"/>
              </a:ext>
            </a:extLst>
          </p:cNvPr>
          <p:cNvSpPr>
            <a:spLocks noGrp="1"/>
          </p:cNvSpPr>
          <p:nvPr>
            <p:ph type="title"/>
          </p:nvPr>
        </p:nvSpPr>
        <p:spPr>
          <a:xfrm>
            <a:off x="0" y="274638"/>
            <a:ext cx="9144000" cy="1308652"/>
          </a:xfrm>
        </p:spPr>
        <p:txBody>
          <a:bodyPr>
            <a:noAutofit/>
          </a:bodyPr>
          <a:lstStyle/>
          <a:p>
            <a:pPr algn="ctr"/>
            <a:r>
              <a:rPr lang="en-US" dirty="0">
                <a:ea typeface="Tahoma" panose="020B0604030504040204" pitchFamily="34" charset="0"/>
                <a:cs typeface="Tahoma" panose="020B0604030504040204" pitchFamily="34" charset="0"/>
              </a:rPr>
              <a:t>Stormwater Master Plan</a:t>
            </a:r>
            <a:br>
              <a:rPr lang="en-US" sz="3600" dirty="0">
                <a:ea typeface="Tahoma" panose="020B0604030504040204" pitchFamily="34" charset="0"/>
                <a:cs typeface="Tahoma" panose="020B0604030504040204" pitchFamily="34" charset="0"/>
              </a:rPr>
            </a:br>
            <a:r>
              <a:rPr lang="en-US" sz="3600" b="0" dirty="0">
                <a:ea typeface="Tahoma" panose="020B0604030504040204" pitchFamily="34" charset="0"/>
                <a:cs typeface="Tahoma" panose="020B0604030504040204" pitchFamily="34" charset="0"/>
              </a:rPr>
              <a:t>Field Work Project Status</a:t>
            </a:r>
          </a:p>
        </p:txBody>
      </p:sp>
      <p:pic>
        <p:nvPicPr>
          <p:cNvPr id="2" name="Picture 1">
            <a:extLst>
              <a:ext uri="{FF2B5EF4-FFF2-40B4-BE49-F238E27FC236}">
                <a16:creationId xmlns:a16="http://schemas.microsoft.com/office/drawing/2014/main" id="{A154BFAD-C20C-4DE1-BD37-008EF9E87B0E}"/>
              </a:ext>
            </a:extLst>
          </p:cNvPr>
          <p:cNvPicPr>
            <a:picLocks noChangeAspect="1"/>
          </p:cNvPicPr>
          <p:nvPr/>
        </p:nvPicPr>
        <p:blipFill>
          <a:blip r:embed="rId2"/>
          <a:stretch>
            <a:fillRect/>
          </a:stretch>
        </p:blipFill>
        <p:spPr>
          <a:xfrm>
            <a:off x="0" y="2057399"/>
            <a:ext cx="4690481" cy="3581401"/>
          </a:xfrm>
          <a:prstGeom prst="rect">
            <a:avLst/>
          </a:prstGeom>
        </p:spPr>
      </p:pic>
      <p:sp>
        <p:nvSpPr>
          <p:cNvPr id="5" name="Content Placeholder 2">
            <a:extLst>
              <a:ext uri="{FF2B5EF4-FFF2-40B4-BE49-F238E27FC236}">
                <a16:creationId xmlns:a16="http://schemas.microsoft.com/office/drawing/2014/main" id="{6AF1DA53-1D78-4B94-8DDC-8647FEE8ACB7}"/>
              </a:ext>
            </a:extLst>
          </p:cNvPr>
          <p:cNvSpPr txBox="1">
            <a:spLocks/>
          </p:cNvSpPr>
          <p:nvPr/>
        </p:nvSpPr>
        <p:spPr>
          <a:xfrm>
            <a:off x="4690481" y="2057399"/>
            <a:ext cx="4453519" cy="3581401"/>
          </a:xfrm>
          <a:prstGeom prst="rect">
            <a:avLst/>
          </a:prstGeom>
          <a:solidFill>
            <a:schemeClr val="bg1">
              <a:alpha val="53000"/>
            </a:schemeClr>
          </a:solidFill>
          <a:ln>
            <a:noFill/>
          </a:ln>
        </p:spPr>
        <p:txBody>
          <a:bodyPr/>
          <a:lstStyle>
            <a:lvl1pPr marL="342900" indent="-342900" algn="l" rtl="0" fontAlgn="base">
              <a:spcBef>
                <a:spcPct val="20000"/>
              </a:spcBef>
              <a:spcAft>
                <a:spcPct val="0"/>
              </a:spcAft>
              <a:buFont typeface="Arial" pitchFamily="34" charset="0"/>
              <a:buChar char="•"/>
              <a:defRPr sz="3200" kern="1200">
                <a:solidFill>
                  <a:srgbClr val="C3D69B"/>
                </a:solidFill>
                <a:latin typeface="Verdana" pitchFamily="34" charset="0"/>
                <a:ea typeface="+mn-ea"/>
                <a:cs typeface="+mn-cs"/>
              </a:defRPr>
            </a:lvl1pPr>
            <a:lvl2pPr marL="742950" indent="-285750" algn="l" rtl="0" fontAlgn="base">
              <a:spcBef>
                <a:spcPct val="20000"/>
              </a:spcBef>
              <a:spcAft>
                <a:spcPct val="0"/>
              </a:spcAft>
              <a:buFont typeface="Arial" pitchFamily="34" charset="0"/>
              <a:buChar char="–"/>
              <a:defRPr sz="2800" kern="1200">
                <a:solidFill>
                  <a:srgbClr val="C3D69B"/>
                </a:solidFill>
                <a:latin typeface="Verdana" pitchFamily="34" charset="0"/>
                <a:ea typeface="+mn-ea"/>
                <a:cs typeface="+mn-cs"/>
              </a:defRPr>
            </a:lvl2pPr>
            <a:lvl3pPr marL="1143000" indent="-228600" algn="l" rtl="0" fontAlgn="base">
              <a:spcBef>
                <a:spcPct val="20000"/>
              </a:spcBef>
              <a:spcAft>
                <a:spcPct val="0"/>
              </a:spcAft>
              <a:buFont typeface="Arial" pitchFamily="34" charset="0"/>
              <a:buChar char="•"/>
              <a:defRPr sz="2400" kern="1200">
                <a:solidFill>
                  <a:srgbClr val="C3D69B"/>
                </a:solidFill>
                <a:latin typeface="Verdana" pitchFamily="34" charset="0"/>
                <a:ea typeface="+mn-ea"/>
                <a:cs typeface="+mn-cs"/>
              </a:defRPr>
            </a:lvl3pPr>
            <a:lvl4pPr marL="16002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4pPr>
            <a:lvl5pPr marL="20574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fontAlgn="auto">
              <a:spcAft>
                <a:spcPts val="0"/>
              </a:spcAft>
              <a:buNone/>
            </a:pPr>
            <a:r>
              <a:rPr lang="en-US" sz="2200" b="1" dirty="0">
                <a:solidFill>
                  <a:schemeClr val="tx1"/>
                </a:solidFill>
                <a:latin typeface="Corbel" panose="020B0503020204020204" pitchFamily="34" charset="0"/>
              </a:rPr>
              <a:t>Task Item Status – 11% Complete </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Survey work (321 cross sections)</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Culverted Stream Inspection (33.15 miles)</a:t>
            </a:r>
          </a:p>
          <a:p>
            <a:pPr lvl="1" fontAlgn="auto">
              <a:spcAft>
                <a:spcPts val="0"/>
              </a:spcAft>
              <a:buFont typeface="Wingdings" panose="05000000000000000000" pitchFamily="2" charset="2"/>
              <a:buChar char="§"/>
            </a:pPr>
            <a:r>
              <a:rPr lang="en-US" sz="1400" dirty="0">
                <a:solidFill>
                  <a:schemeClr val="tx1"/>
                </a:solidFill>
                <a:latin typeface="Corbel" panose="020B0503020204020204" pitchFamily="34" charset="0"/>
              </a:rPr>
              <a:t>23.3 miles within Combined Sewer System Area</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Open Channel Streams (59.6 miles)</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Inventory Crossings (321 total)</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Basins (30 total)</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High Water Mark Monitoring</a:t>
            </a:r>
          </a:p>
          <a:p>
            <a:pPr fontAlgn="auto">
              <a:spcAft>
                <a:spcPts val="0"/>
              </a:spcAft>
              <a:buFont typeface="Wingdings" panose="05000000000000000000" pitchFamily="2" charset="2"/>
              <a:buChar char="Ø"/>
            </a:pPr>
            <a:r>
              <a:rPr lang="en-US" sz="1800" dirty="0">
                <a:solidFill>
                  <a:schemeClr val="tx1"/>
                </a:solidFill>
                <a:latin typeface="Corbel" panose="020B0503020204020204" pitchFamily="34" charset="0"/>
              </a:rPr>
              <a:t>Spherical Imagery </a:t>
            </a:r>
          </a:p>
          <a:p>
            <a:pPr lvl="1" fontAlgn="auto">
              <a:spcAft>
                <a:spcPts val="0"/>
              </a:spcAft>
              <a:buFont typeface="Wingdings" panose="05000000000000000000" pitchFamily="2" charset="2"/>
              <a:buChar char="§"/>
            </a:pPr>
            <a:r>
              <a:rPr lang="en-US" sz="1400" dirty="0">
                <a:solidFill>
                  <a:schemeClr val="tx1"/>
                </a:solidFill>
                <a:latin typeface="Corbel" panose="020B0503020204020204" pitchFamily="34" charset="0"/>
              </a:rPr>
              <a:t>100 stream miles  (CHALET Watersheds)</a:t>
            </a:r>
          </a:p>
          <a:p>
            <a:pPr lvl="1" fontAlgn="auto">
              <a:spcAft>
                <a:spcPts val="0"/>
              </a:spcAft>
              <a:buFont typeface="Wingdings" panose="05000000000000000000" pitchFamily="2" charset="2"/>
              <a:buChar char="§"/>
            </a:pPr>
            <a:r>
              <a:rPr lang="en-US" sz="1400" dirty="0">
                <a:solidFill>
                  <a:schemeClr val="tx1"/>
                </a:solidFill>
                <a:latin typeface="Corbel" panose="020B0503020204020204" pitchFamily="34" charset="0"/>
              </a:rPr>
              <a:t>15 miles (Cuyahoga &amp; Rocky River Watersheds)</a:t>
            </a:r>
          </a:p>
          <a:p>
            <a:pPr fontAlgn="auto">
              <a:spcAft>
                <a:spcPts val="0"/>
              </a:spcAft>
            </a:pPr>
            <a:endParaRPr lang="en-US" sz="2000" b="1" dirty="0">
              <a:solidFill>
                <a:schemeClr val="tx1"/>
              </a:solidFill>
              <a:latin typeface="Corbel" panose="020B0503020204020204" pitchFamily="34" charset="0"/>
            </a:endParaRPr>
          </a:p>
        </p:txBody>
      </p:sp>
    </p:spTree>
    <p:extLst>
      <p:ext uri="{BB962C8B-B14F-4D97-AF65-F5344CB8AC3E}">
        <p14:creationId xmlns:p14="http://schemas.microsoft.com/office/powerpoint/2010/main" val="3846369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891ADA5-0447-48A0-B82D-9B29498CB717}"/>
              </a:ext>
            </a:extLst>
          </p:cNvPr>
          <p:cNvSpPr>
            <a:spLocks noGrp="1"/>
          </p:cNvSpPr>
          <p:nvPr>
            <p:ph type="title"/>
          </p:nvPr>
        </p:nvSpPr>
        <p:spPr>
          <a:xfrm>
            <a:off x="0" y="274638"/>
            <a:ext cx="9144000" cy="1308652"/>
          </a:xfrm>
        </p:spPr>
        <p:txBody>
          <a:bodyPr>
            <a:noAutofit/>
          </a:bodyPr>
          <a:lstStyle/>
          <a:p>
            <a:pPr algn="ctr"/>
            <a:r>
              <a:rPr lang="en-US" dirty="0">
                <a:ea typeface="Tahoma" panose="020B0604030504040204" pitchFamily="34" charset="0"/>
                <a:cs typeface="Tahoma" panose="020B0604030504040204" pitchFamily="34" charset="0"/>
              </a:rPr>
              <a:t>Stormwater Master Plan</a:t>
            </a:r>
            <a:br>
              <a:rPr lang="en-US" sz="3600" dirty="0">
                <a:ea typeface="Tahoma" panose="020B0604030504040204" pitchFamily="34" charset="0"/>
                <a:cs typeface="Tahoma" panose="020B0604030504040204" pitchFamily="34" charset="0"/>
              </a:rPr>
            </a:br>
            <a:r>
              <a:rPr lang="en-US" sz="3600" b="0" dirty="0">
                <a:ea typeface="Tahoma" panose="020B0604030504040204" pitchFamily="34" charset="0"/>
                <a:cs typeface="Tahoma" panose="020B0604030504040204" pitchFamily="34" charset="0"/>
              </a:rPr>
              <a:t>Chagrin River / Lake Erie Direct Tributaries</a:t>
            </a:r>
          </a:p>
        </p:txBody>
      </p:sp>
      <p:pic>
        <p:nvPicPr>
          <p:cNvPr id="8" name="Picture 7">
            <a:extLst>
              <a:ext uri="{FF2B5EF4-FFF2-40B4-BE49-F238E27FC236}">
                <a16:creationId xmlns:a16="http://schemas.microsoft.com/office/drawing/2014/main" id="{123D6423-6BE8-401E-B1D3-CD476A4EA923}"/>
              </a:ext>
            </a:extLst>
          </p:cNvPr>
          <p:cNvPicPr>
            <a:picLocks noChangeAspect="1"/>
          </p:cNvPicPr>
          <p:nvPr/>
        </p:nvPicPr>
        <p:blipFill rotWithShape="1">
          <a:blip r:embed="rId2"/>
          <a:srcRect l="12624"/>
          <a:stretch/>
        </p:blipFill>
        <p:spPr>
          <a:xfrm>
            <a:off x="5315" y="1851750"/>
            <a:ext cx="4566685" cy="3902038"/>
          </a:xfrm>
          <a:prstGeom prst="rect">
            <a:avLst/>
          </a:prstGeom>
        </p:spPr>
      </p:pic>
      <p:sp>
        <p:nvSpPr>
          <p:cNvPr id="11" name="Content Placeholder 2">
            <a:extLst>
              <a:ext uri="{FF2B5EF4-FFF2-40B4-BE49-F238E27FC236}">
                <a16:creationId xmlns:a16="http://schemas.microsoft.com/office/drawing/2014/main" id="{6FD5D38C-BF99-4199-B070-7B5A7BA3E5A0}"/>
              </a:ext>
            </a:extLst>
          </p:cNvPr>
          <p:cNvSpPr txBox="1">
            <a:spLocks/>
          </p:cNvSpPr>
          <p:nvPr/>
        </p:nvSpPr>
        <p:spPr>
          <a:xfrm>
            <a:off x="4550483" y="1583290"/>
            <a:ext cx="4618328" cy="4436510"/>
          </a:xfrm>
          <a:prstGeom prst="rect">
            <a:avLst/>
          </a:prstGeom>
          <a:solidFill>
            <a:schemeClr val="bg1">
              <a:alpha val="53000"/>
            </a:schemeClr>
          </a:solidFill>
          <a:ln>
            <a:noFill/>
          </a:ln>
        </p:spPr>
        <p:txBody>
          <a:bodyPr/>
          <a:lstStyle>
            <a:lvl1pPr marL="342900" indent="-342900" algn="l" rtl="0" fontAlgn="base">
              <a:spcBef>
                <a:spcPct val="20000"/>
              </a:spcBef>
              <a:spcAft>
                <a:spcPct val="0"/>
              </a:spcAft>
              <a:buFont typeface="Arial" pitchFamily="34" charset="0"/>
              <a:buChar char="•"/>
              <a:defRPr sz="3200" kern="1200">
                <a:solidFill>
                  <a:srgbClr val="C3D69B"/>
                </a:solidFill>
                <a:latin typeface="Verdana" pitchFamily="34" charset="0"/>
                <a:ea typeface="+mn-ea"/>
                <a:cs typeface="+mn-cs"/>
              </a:defRPr>
            </a:lvl1pPr>
            <a:lvl2pPr marL="742950" indent="-285750" algn="l" rtl="0" fontAlgn="base">
              <a:spcBef>
                <a:spcPct val="20000"/>
              </a:spcBef>
              <a:spcAft>
                <a:spcPct val="0"/>
              </a:spcAft>
              <a:buFont typeface="Arial" pitchFamily="34" charset="0"/>
              <a:buChar char="–"/>
              <a:defRPr sz="2800" kern="1200">
                <a:solidFill>
                  <a:srgbClr val="C3D69B"/>
                </a:solidFill>
                <a:latin typeface="Verdana" pitchFamily="34" charset="0"/>
                <a:ea typeface="+mn-ea"/>
                <a:cs typeface="+mn-cs"/>
              </a:defRPr>
            </a:lvl2pPr>
            <a:lvl3pPr marL="1143000" indent="-228600" algn="l" rtl="0" fontAlgn="base">
              <a:spcBef>
                <a:spcPct val="20000"/>
              </a:spcBef>
              <a:spcAft>
                <a:spcPct val="0"/>
              </a:spcAft>
              <a:buFont typeface="Arial" pitchFamily="34" charset="0"/>
              <a:buChar char="•"/>
              <a:defRPr sz="2400" kern="1200">
                <a:solidFill>
                  <a:srgbClr val="C3D69B"/>
                </a:solidFill>
                <a:latin typeface="Verdana" pitchFamily="34" charset="0"/>
                <a:ea typeface="+mn-ea"/>
                <a:cs typeface="+mn-cs"/>
              </a:defRPr>
            </a:lvl3pPr>
            <a:lvl4pPr marL="16002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4pPr>
            <a:lvl5pPr marL="20574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2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Significant work: thru </a:t>
            </a:r>
            <a:r>
              <a:rPr lang="en-US" sz="2200" b="1" dirty="0">
                <a:solidFill>
                  <a:prstClr val="black"/>
                </a:solidFill>
                <a:latin typeface="Corbel" panose="020B0503020204020204" pitchFamily="34" charset="0"/>
              </a:rPr>
              <a:t>March</a:t>
            </a:r>
            <a:r>
              <a:rPr kumimoji="0" lang="en-US" sz="22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 2019</a:t>
            </a: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SWMP Project Kickoff</a:t>
            </a: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lang="en-US" sz="1800" b="1" dirty="0">
                <a:solidFill>
                  <a:prstClr val="black"/>
                </a:solidFill>
                <a:latin typeface="Corbel" panose="020B0503020204020204" pitchFamily="34" charset="0"/>
              </a:rPr>
              <a:t>Review of Background Information</a:t>
            </a:r>
            <a:endParaRPr kumimoji="0" lang="en-US" sz="18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lang="en-US" sz="1800" b="1" dirty="0">
                <a:solidFill>
                  <a:prstClr val="black"/>
                </a:solidFill>
                <a:latin typeface="Corbel" panose="020B0503020204020204" pitchFamily="34" charset="0"/>
              </a:rPr>
              <a:t>Data Collection &amp; Management Plan Dev.</a:t>
            </a:r>
            <a:endParaRPr kumimoji="0" lang="en-US" sz="18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lang="en-US" sz="1800" b="1" dirty="0">
                <a:solidFill>
                  <a:prstClr val="black"/>
                </a:solidFill>
                <a:latin typeface="Corbel" panose="020B0503020204020204" pitchFamily="34" charset="0"/>
              </a:rPr>
              <a:t>Community Work Plan Development</a:t>
            </a: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en-US" sz="18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Culvert Inspections</a:t>
            </a:r>
          </a:p>
          <a:p>
            <a:pPr lvl="1" indent="-342900" fontAlgn="auto">
              <a:spcAft>
                <a:spcPts val="0"/>
              </a:spcAft>
              <a:buFont typeface="Arial" pitchFamily="34" charset="0"/>
              <a:buChar char="•"/>
              <a:defRPr/>
            </a:pPr>
            <a:r>
              <a:rPr lang="en-US" sz="1400" b="1" dirty="0">
                <a:solidFill>
                  <a:prstClr val="black"/>
                </a:solidFill>
                <a:latin typeface="Corbel" panose="020B0503020204020204" pitchFamily="34" charset="0"/>
              </a:rPr>
              <a:t>Euclid Creek </a:t>
            </a:r>
          </a:p>
          <a:p>
            <a:pPr lvl="1" indent="-342900" fontAlgn="auto">
              <a:spcAft>
                <a:spcPts val="0"/>
              </a:spcAft>
              <a:buFont typeface="Arial" pitchFamily="34" charset="0"/>
              <a:buChar char="•"/>
              <a:defRPr/>
            </a:pPr>
            <a:r>
              <a:rPr kumimoji="0" lang="en-US" sz="14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Doan Brook</a:t>
            </a:r>
          </a:p>
          <a:p>
            <a:pPr lvl="1" indent="-342900" fontAlgn="auto">
              <a:spcAft>
                <a:spcPts val="0"/>
              </a:spcAft>
              <a:buFont typeface="Arial" pitchFamily="34" charset="0"/>
              <a:buChar char="•"/>
              <a:defRPr/>
            </a:pPr>
            <a:r>
              <a:rPr lang="en-US" sz="1400" b="1" dirty="0">
                <a:solidFill>
                  <a:prstClr val="black"/>
                </a:solidFill>
                <a:latin typeface="Corbel" panose="020B0503020204020204" pitchFamily="34" charset="0"/>
              </a:rPr>
              <a:t>Dugway Brook - East</a:t>
            </a:r>
            <a:endParaRPr kumimoji="0" lang="en-US" sz="14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lang="en-US" sz="1800" b="1" dirty="0">
                <a:solidFill>
                  <a:prstClr val="black"/>
                </a:solidFill>
                <a:latin typeface="Corbel" panose="020B0503020204020204" pitchFamily="34" charset="0"/>
              </a:rPr>
              <a:t>Work on Early Action Projects</a:t>
            </a:r>
          </a:p>
          <a:p>
            <a:pPr lvl="1" indent="-342900" fontAlgn="auto">
              <a:spcAft>
                <a:spcPts val="0"/>
              </a:spcAft>
              <a:buFont typeface="Arial" pitchFamily="34" charset="0"/>
              <a:buChar char="•"/>
              <a:defRPr/>
            </a:pPr>
            <a:r>
              <a:rPr lang="en-US" sz="1400" b="1" dirty="0">
                <a:solidFill>
                  <a:prstClr val="black"/>
                </a:solidFill>
                <a:latin typeface="Corbel" panose="020B0503020204020204" pitchFamily="34" charset="0"/>
              </a:rPr>
              <a:t>Shaker Lakes Nature Center</a:t>
            </a:r>
          </a:p>
          <a:p>
            <a:pPr lvl="1" indent="-342900" fontAlgn="auto">
              <a:spcAft>
                <a:spcPts val="0"/>
              </a:spcAft>
              <a:buFont typeface="Arial" pitchFamily="34" charset="0"/>
              <a:buChar char="•"/>
              <a:defRPr/>
            </a:pPr>
            <a:r>
              <a:rPr kumimoji="0" lang="en-US" sz="14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Lower Shaker Lake Dam</a:t>
            </a:r>
          </a:p>
          <a:p>
            <a:pPr lvl="1" indent="-342900" fontAlgn="auto">
              <a:spcAft>
                <a:spcPts val="0"/>
              </a:spcAft>
              <a:buFont typeface="Arial" pitchFamily="34" charset="0"/>
              <a:buChar char="•"/>
              <a:defRPr/>
            </a:pPr>
            <a:r>
              <a:rPr lang="en-US" sz="1400" b="1" dirty="0" err="1">
                <a:solidFill>
                  <a:prstClr val="black"/>
                </a:solidFill>
                <a:latin typeface="Corbel" panose="020B0503020204020204" pitchFamily="34" charset="0"/>
              </a:rPr>
              <a:t>Worton</a:t>
            </a:r>
            <a:r>
              <a:rPr lang="en-US" sz="1400" b="1" dirty="0">
                <a:solidFill>
                  <a:prstClr val="black"/>
                </a:solidFill>
                <a:latin typeface="Corbel" panose="020B0503020204020204" pitchFamily="34" charset="0"/>
              </a:rPr>
              <a:t> Park Drive Neighborhood</a:t>
            </a:r>
          </a:p>
          <a:p>
            <a:pPr marL="400050" lvl="1" indent="0" fontAlgn="auto">
              <a:spcAft>
                <a:spcPts val="0"/>
              </a:spcAft>
              <a:buNone/>
              <a:defRPr/>
            </a:pPr>
            <a:endParaRPr kumimoji="0" lang="en-US" sz="9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0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CHALET SWMP Project Budget: $10M</a:t>
            </a:r>
          </a:p>
        </p:txBody>
      </p:sp>
    </p:spTree>
    <p:extLst>
      <p:ext uri="{BB962C8B-B14F-4D97-AF65-F5344CB8AC3E}">
        <p14:creationId xmlns:p14="http://schemas.microsoft.com/office/powerpoint/2010/main" val="35004450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D891ADA5-0447-48A0-B82D-9B29498CB717}"/>
              </a:ext>
            </a:extLst>
          </p:cNvPr>
          <p:cNvSpPr>
            <a:spLocks noGrp="1"/>
          </p:cNvSpPr>
          <p:nvPr>
            <p:ph type="title"/>
          </p:nvPr>
        </p:nvSpPr>
        <p:spPr>
          <a:xfrm>
            <a:off x="0" y="274638"/>
            <a:ext cx="9144000" cy="1308652"/>
          </a:xfrm>
        </p:spPr>
        <p:txBody>
          <a:bodyPr>
            <a:noAutofit/>
          </a:bodyPr>
          <a:lstStyle/>
          <a:p>
            <a:pPr algn="ctr"/>
            <a:r>
              <a:rPr lang="en-US" dirty="0">
                <a:ea typeface="Tahoma" panose="020B0604030504040204" pitchFamily="34" charset="0"/>
                <a:cs typeface="Tahoma" panose="020B0604030504040204" pitchFamily="34" charset="0"/>
              </a:rPr>
              <a:t>Stormwater Master Plan</a:t>
            </a:r>
            <a:br>
              <a:rPr lang="en-US" sz="3600" dirty="0">
                <a:ea typeface="Tahoma" panose="020B0604030504040204" pitchFamily="34" charset="0"/>
                <a:cs typeface="Tahoma" panose="020B0604030504040204" pitchFamily="34" charset="0"/>
              </a:rPr>
            </a:br>
            <a:r>
              <a:rPr lang="en-US" sz="3600" b="0" dirty="0">
                <a:ea typeface="Tahoma" panose="020B0604030504040204" pitchFamily="34" charset="0"/>
                <a:cs typeface="Tahoma" panose="020B0604030504040204" pitchFamily="34" charset="0"/>
              </a:rPr>
              <a:t>Upcoming Milestones</a:t>
            </a:r>
          </a:p>
        </p:txBody>
      </p:sp>
      <p:sp>
        <p:nvSpPr>
          <p:cNvPr id="5" name="Content Placeholder 2">
            <a:extLst>
              <a:ext uri="{FF2B5EF4-FFF2-40B4-BE49-F238E27FC236}">
                <a16:creationId xmlns:a16="http://schemas.microsoft.com/office/drawing/2014/main" id="{BDF188E4-5484-4CCD-B6EA-28364E147E88}"/>
              </a:ext>
            </a:extLst>
          </p:cNvPr>
          <p:cNvSpPr txBox="1">
            <a:spLocks/>
          </p:cNvSpPr>
          <p:nvPr/>
        </p:nvSpPr>
        <p:spPr>
          <a:xfrm>
            <a:off x="3886200" y="1750828"/>
            <a:ext cx="5257800" cy="4876800"/>
          </a:xfrm>
          <a:prstGeom prst="rect">
            <a:avLst/>
          </a:prstGeom>
          <a:solidFill>
            <a:schemeClr val="bg1">
              <a:alpha val="53000"/>
            </a:schemeClr>
          </a:solidFill>
          <a:ln>
            <a:noFill/>
          </a:ln>
        </p:spPr>
        <p:txBody>
          <a:bodyPr/>
          <a:lstStyle>
            <a:lvl1pPr marL="342900" indent="-342900" algn="l" rtl="0" fontAlgn="base">
              <a:spcBef>
                <a:spcPct val="20000"/>
              </a:spcBef>
              <a:spcAft>
                <a:spcPct val="0"/>
              </a:spcAft>
              <a:buFont typeface="Arial" pitchFamily="34" charset="0"/>
              <a:buChar char="•"/>
              <a:defRPr sz="3200" kern="1200">
                <a:solidFill>
                  <a:srgbClr val="C3D69B"/>
                </a:solidFill>
                <a:latin typeface="Verdana" pitchFamily="34" charset="0"/>
                <a:ea typeface="+mn-ea"/>
                <a:cs typeface="+mn-cs"/>
              </a:defRPr>
            </a:lvl1pPr>
            <a:lvl2pPr marL="742950" indent="-285750" algn="l" rtl="0" fontAlgn="base">
              <a:spcBef>
                <a:spcPct val="20000"/>
              </a:spcBef>
              <a:spcAft>
                <a:spcPct val="0"/>
              </a:spcAft>
              <a:buFont typeface="Arial" pitchFamily="34" charset="0"/>
              <a:buChar char="–"/>
              <a:defRPr sz="2800" kern="1200">
                <a:solidFill>
                  <a:srgbClr val="C3D69B"/>
                </a:solidFill>
                <a:latin typeface="Verdana" pitchFamily="34" charset="0"/>
                <a:ea typeface="+mn-ea"/>
                <a:cs typeface="+mn-cs"/>
              </a:defRPr>
            </a:lvl2pPr>
            <a:lvl3pPr marL="1143000" indent="-228600" algn="l" rtl="0" fontAlgn="base">
              <a:spcBef>
                <a:spcPct val="20000"/>
              </a:spcBef>
              <a:spcAft>
                <a:spcPct val="0"/>
              </a:spcAft>
              <a:buFont typeface="Arial" pitchFamily="34" charset="0"/>
              <a:buChar char="•"/>
              <a:defRPr sz="2400" kern="1200">
                <a:solidFill>
                  <a:srgbClr val="C3D69B"/>
                </a:solidFill>
                <a:latin typeface="Verdana" pitchFamily="34" charset="0"/>
                <a:ea typeface="+mn-ea"/>
                <a:cs typeface="+mn-cs"/>
              </a:defRPr>
            </a:lvl3pPr>
            <a:lvl4pPr marL="16002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4pPr>
            <a:lvl5pPr marL="2057400" indent="-228600"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5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Data Collection Activities</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Member Community Work Plans </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HWM Gauge/Level Meter Placement Notifications </a:t>
            </a:r>
          </a:p>
          <a:p>
            <a:pPr marL="457200" marR="0" lvl="1" indent="0" algn="l" defTabSz="914400" rtl="0" eaLnBrk="1" fontAlgn="base" latinLnBrk="0" hangingPunct="1">
              <a:lnSpc>
                <a:spcPct val="100000"/>
              </a:lnSpc>
              <a:spcBef>
                <a:spcPct val="20000"/>
              </a:spcBef>
              <a:spcAft>
                <a:spcPct val="0"/>
              </a:spcAft>
              <a:buClrTx/>
              <a:buSzTx/>
              <a:buFont typeface="Arial" pitchFamily="34" charset="0"/>
              <a:buNone/>
              <a:tabLst/>
              <a:defRPr/>
            </a:pPr>
            <a:endParaRPr kumimoji="0" lang="en-US" sz="7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SWMP Field Activities</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HWM Gauge/Level Meter installation &amp; Monitoring</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Geomorphological Surveys </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Stream &amp; Basin Surveys</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Spherical Imagery Collection</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Culverted Stream CCTV Inspections Continuation</a:t>
            </a:r>
          </a:p>
          <a:p>
            <a:pPr marL="457200" marR="0" lvl="1" indent="0" algn="l" defTabSz="914400" rtl="0" eaLnBrk="1" fontAlgn="base" latinLnBrk="0" hangingPunct="1">
              <a:lnSpc>
                <a:spcPct val="100000"/>
              </a:lnSpc>
              <a:spcBef>
                <a:spcPct val="20000"/>
              </a:spcBef>
              <a:spcAft>
                <a:spcPct val="0"/>
              </a:spcAft>
              <a:buClrTx/>
              <a:buSzTx/>
              <a:buFont typeface="Arial" pitchFamily="34" charset="0"/>
              <a:buNone/>
              <a:tabLst/>
              <a:defRPr/>
            </a:pPr>
            <a:endParaRPr kumimoji="0" lang="en-US" sz="5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endParaRPr>
          </a:p>
          <a:p>
            <a:pPr marR="0" lvl="0" algn="l" defTabSz="914400" rtl="0" eaLnBrk="1" fontAlgn="auto" latinLnBrk="0" hangingPunct="1">
              <a:lnSpc>
                <a:spcPct val="100000"/>
              </a:lnSpc>
              <a:spcBef>
                <a:spcPct val="20000"/>
              </a:spcBef>
              <a:spcAft>
                <a:spcPts val="0"/>
              </a:spcAft>
              <a:buClrTx/>
              <a:buSzTx/>
              <a:buFont typeface="Wingdings" panose="05000000000000000000" pitchFamily="2" charset="2"/>
              <a:buChar char="Ø"/>
              <a:tabLst/>
              <a:defRPr/>
            </a:pPr>
            <a:r>
              <a:rPr kumimoji="0" lang="en-US" sz="2000" b="1"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Model Development</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Watershed Delineation</a:t>
            </a:r>
          </a:p>
          <a:p>
            <a:pPr marL="742950" marR="0" lvl="1" indent="-285750" algn="l" defTabSz="914400" rtl="0" eaLnBrk="1" fontAlgn="base" latinLnBrk="0" hangingPunct="1">
              <a:lnSpc>
                <a:spcPct val="100000"/>
              </a:lnSpc>
              <a:spcBef>
                <a:spcPct val="20000"/>
              </a:spcBef>
              <a:spcAft>
                <a:spcPct val="0"/>
              </a:spcAft>
              <a:buClrTx/>
              <a:buSzTx/>
              <a:buFont typeface="Wingdings" panose="05000000000000000000" pitchFamily="2" charset="2"/>
              <a:buChar char="§"/>
              <a:tabLst/>
              <a:defRPr/>
            </a:pPr>
            <a:r>
              <a:rPr kumimoji="0" lang="en-US" sz="1600" i="0" u="none" strike="noStrike" kern="1200" cap="none" spc="0" normalizeH="0" baseline="0" noProof="0" dirty="0">
                <a:ln>
                  <a:noFill/>
                </a:ln>
                <a:solidFill>
                  <a:prstClr val="black"/>
                </a:solidFill>
                <a:effectLst/>
                <a:uLnTx/>
                <a:uFillTx/>
                <a:latin typeface="Corbel" panose="020B0503020204020204" pitchFamily="34" charset="0"/>
                <a:ea typeface="+mn-ea"/>
                <a:cs typeface="+mn-cs"/>
              </a:rPr>
              <a:t>RSS Terminus Extension Identification </a:t>
            </a:r>
          </a:p>
        </p:txBody>
      </p:sp>
      <p:pic>
        <p:nvPicPr>
          <p:cNvPr id="2" name="Picture 1">
            <a:extLst>
              <a:ext uri="{FF2B5EF4-FFF2-40B4-BE49-F238E27FC236}">
                <a16:creationId xmlns:a16="http://schemas.microsoft.com/office/drawing/2014/main" id="{047352B3-21E8-428D-87D3-9FED9FBC2BB5}"/>
              </a:ext>
            </a:extLst>
          </p:cNvPr>
          <p:cNvPicPr>
            <a:picLocks noChangeAspect="1"/>
          </p:cNvPicPr>
          <p:nvPr/>
        </p:nvPicPr>
        <p:blipFill>
          <a:blip r:embed="rId2"/>
          <a:stretch>
            <a:fillRect/>
          </a:stretch>
        </p:blipFill>
        <p:spPr>
          <a:xfrm>
            <a:off x="5316" y="1750828"/>
            <a:ext cx="3880884" cy="4876800"/>
          </a:xfrm>
          <a:prstGeom prst="rect">
            <a:avLst/>
          </a:prstGeom>
        </p:spPr>
      </p:pic>
    </p:spTree>
    <p:extLst>
      <p:ext uri="{BB962C8B-B14F-4D97-AF65-F5344CB8AC3E}">
        <p14:creationId xmlns:p14="http://schemas.microsoft.com/office/powerpoint/2010/main" val="232511664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4">
            <a:extLst>
              <a:ext uri="{FF2B5EF4-FFF2-40B4-BE49-F238E27FC236}">
                <a16:creationId xmlns:a16="http://schemas.microsoft.com/office/drawing/2014/main" id="{51EB2754-17B1-4897-934B-496FBCC0599D}"/>
              </a:ext>
            </a:extLst>
          </p:cNvPr>
          <p:cNvSpPr txBox="1">
            <a:spLocks/>
          </p:cNvSpPr>
          <p:nvPr/>
        </p:nvSpPr>
        <p:spPr>
          <a:xfrm>
            <a:off x="1" y="1295401"/>
            <a:ext cx="91440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white"/>
              </a:solidFill>
              <a:effectLst/>
              <a:uLnTx/>
              <a:uFillTx/>
              <a:latin typeface="Corbel" panose="020B0503020204020204" pitchFamily="34" charset="0"/>
              <a:ea typeface="+mn-ea"/>
              <a:cs typeface="+mn-cs"/>
            </a:endParaRPr>
          </a:p>
        </p:txBody>
      </p:sp>
      <p:sp>
        <p:nvSpPr>
          <p:cNvPr id="12" name="Content Placeholder 4">
            <a:extLst>
              <a:ext uri="{FF2B5EF4-FFF2-40B4-BE49-F238E27FC236}">
                <a16:creationId xmlns:a16="http://schemas.microsoft.com/office/drawing/2014/main" id="{EE51615A-847D-4715-8CC1-19605CC3EFD8}"/>
              </a:ext>
            </a:extLst>
          </p:cNvPr>
          <p:cNvSpPr txBox="1">
            <a:spLocks/>
          </p:cNvSpPr>
          <p:nvPr/>
        </p:nvSpPr>
        <p:spPr>
          <a:xfrm>
            <a:off x="152400" y="2216576"/>
            <a:ext cx="3505199" cy="372702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0" i="0" u="none" strike="noStrike" kern="1200" cap="none" spc="0" normalizeH="0" baseline="0" noProof="0" dirty="0">
              <a:ln>
                <a:noFill/>
              </a:ln>
              <a:solidFill>
                <a:prstClr val="white"/>
              </a:solidFill>
              <a:effectLst/>
              <a:uLnTx/>
              <a:uFillTx/>
              <a:latin typeface="Corbel" panose="020B0503020204020204" pitchFamily="34" charset="0"/>
              <a:ea typeface="+mn-ea"/>
              <a:cs typeface="+mn-cs"/>
            </a:endParaRPr>
          </a:p>
        </p:txBody>
      </p:sp>
      <p:sp>
        <p:nvSpPr>
          <p:cNvPr id="9" name="Title 1">
            <a:extLst>
              <a:ext uri="{FF2B5EF4-FFF2-40B4-BE49-F238E27FC236}">
                <a16:creationId xmlns:a16="http://schemas.microsoft.com/office/drawing/2014/main" id="{2BDF2A93-E560-4677-A45D-92EF9E0BF10B}"/>
              </a:ext>
            </a:extLst>
          </p:cNvPr>
          <p:cNvSpPr txBox="1">
            <a:spLocks/>
          </p:cNvSpPr>
          <p:nvPr/>
        </p:nvSpPr>
        <p:spPr>
          <a:xfrm>
            <a:off x="0" y="76201"/>
            <a:ext cx="9144000" cy="1828800"/>
          </a:xfrm>
          <a:prstGeom prst="rect">
            <a:avLst/>
          </a:prstGeom>
          <a:solidFill>
            <a:schemeClr val="accent5">
              <a:lumMod val="75000"/>
              <a:alpha val="52000"/>
            </a:schemeClr>
          </a:solidFill>
        </p:spPr>
        <p:txBody>
          <a:bodyPr vert="horz" lIns="91440" tIns="45720" rIns="91440" bIns="45720" rtlCol="0" anchor="b">
            <a:noAutofit/>
          </a:bodyPr>
          <a:lstStyle>
            <a:lvl1pPr algn="l" defTabSz="914400" rtl="0" eaLnBrk="1" latinLnBrk="0" hangingPunct="1">
              <a:spcBef>
                <a:spcPct val="0"/>
              </a:spcBef>
              <a:buNone/>
              <a:defRPr sz="2000" b="1" kern="1200">
                <a:solidFill>
                  <a:schemeClr val="bg1"/>
                </a:solidFill>
                <a:latin typeface="Corbel" panose="020B0503020204020204" pitchFamily="34" charset="0"/>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orbel" panose="020B0503020204020204" pitchFamily="34" charset="0"/>
                <a:ea typeface="+mj-ea"/>
                <a:cs typeface="+mj-cs"/>
              </a:rPr>
              <a:t>Stormwater Master Plan</a:t>
            </a:r>
          </a:p>
          <a:p>
            <a:pPr algn="ctr" fontAlgn="auto">
              <a:spcAft>
                <a:spcPts val="0"/>
              </a:spcAft>
              <a:defRPr/>
            </a:pPr>
            <a:r>
              <a:rPr lang="en-US" sz="3600" dirty="0">
                <a:solidFill>
                  <a:prstClr val="white"/>
                </a:solidFill>
              </a:rPr>
              <a:t>Early Action Project Area Evaluation</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a:solidFill>
                  <a:prstClr val="white"/>
                </a:solidFill>
              </a:rPr>
              <a:t>Nature Center at Shaker Lakes</a:t>
            </a:r>
          </a:p>
        </p:txBody>
      </p:sp>
      <p:pic>
        <p:nvPicPr>
          <p:cNvPr id="2" name="Picture 1">
            <a:extLst>
              <a:ext uri="{FF2B5EF4-FFF2-40B4-BE49-F238E27FC236}">
                <a16:creationId xmlns:a16="http://schemas.microsoft.com/office/drawing/2014/main" id="{1AE90CF2-3D79-40B5-99C3-B561D10B28FF}"/>
              </a:ext>
            </a:extLst>
          </p:cNvPr>
          <p:cNvPicPr>
            <a:picLocks noChangeAspect="1"/>
          </p:cNvPicPr>
          <p:nvPr/>
        </p:nvPicPr>
        <p:blipFill>
          <a:blip r:embed="rId3"/>
          <a:stretch>
            <a:fillRect/>
          </a:stretch>
        </p:blipFill>
        <p:spPr>
          <a:xfrm>
            <a:off x="1790649" y="1905001"/>
            <a:ext cx="5562702" cy="4172027"/>
          </a:xfrm>
          <a:prstGeom prst="rect">
            <a:avLst/>
          </a:prstGeom>
        </p:spPr>
      </p:pic>
    </p:spTree>
    <p:extLst>
      <p:ext uri="{BB962C8B-B14F-4D97-AF65-F5344CB8AC3E}">
        <p14:creationId xmlns:p14="http://schemas.microsoft.com/office/powerpoint/2010/main" val="11585315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4">
            <a:extLst>
              <a:ext uri="{FF2B5EF4-FFF2-40B4-BE49-F238E27FC236}">
                <a16:creationId xmlns:a16="http://schemas.microsoft.com/office/drawing/2014/main" id="{51EB2754-17B1-4897-934B-496FBCC0599D}"/>
              </a:ext>
            </a:extLst>
          </p:cNvPr>
          <p:cNvSpPr txBox="1">
            <a:spLocks/>
          </p:cNvSpPr>
          <p:nvPr/>
        </p:nvSpPr>
        <p:spPr>
          <a:xfrm>
            <a:off x="1" y="1295401"/>
            <a:ext cx="91440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white"/>
              </a:solidFill>
              <a:effectLst/>
              <a:uLnTx/>
              <a:uFillTx/>
              <a:latin typeface="Corbel" panose="020B0503020204020204" pitchFamily="34" charset="0"/>
              <a:ea typeface="+mn-ea"/>
              <a:cs typeface="+mn-cs"/>
            </a:endParaRPr>
          </a:p>
        </p:txBody>
      </p:sp>
      <p:sp>
        <p:nvSpPr>
          <p:cNvPr id="9" name="Title 1">
            <a:extLst>
              <a:ext uri="{FF2B5EF4-FFF2-40B4-BE49-F238E27FC236}">
                <a16:creationId xmlns:a16="http://schemas.microsoft.com/office/drawing/2014/main" id="{2BDF2A93-E560-4677-A45D-92EF9E0BF10B}"/>
              </a:ext>
            </a:extLst>
          </p:cNvPr>
          <p:cNvSpPr txBox="1">
            <a:spLocks/>
          </p:cNvSpPr>
          <p:nvPr/>
        </p:nvSpPr>
        <p:spPr>
          <a:xfrm>
            <a:off x="0" y="76201"/>
            <a:ext cx="9144000" cy="1828800"/>
          </a:xfrm>
          <a:prstGeom prst="rect">
            <a:avLst/>
          </a:prstGeom>
          <a:solidFill>
            <a:schemeClr val="accent5">
              <a:lumMod val="75000"/>
              <a:alpha val="52000"/>
            </a:schemeClr>
          </a:solidFill>
        </p:spPr>
        <p:txBody>
          <a:bodyPr vert="horz" lIns="91440" tIns="45720" rIns="91440" bIns="45720" rtlCol="0" anchor="b">
            <a:noAutofit/>
          </a:bodyPr>
          <a:lstStyle>
            <a:lvl1pPr algn="l" defTabSz="914400" rtl="0" eaLnBrk="1" latinLnBrk="0" hangingPunct="1">
              <a:spcBef>
                <a:spcPct val="0"/>
              </a:spcBef>
              <a:buNone/>
              <a:defRPr sz="2000" b="1" kern="1200">
                <a:solidFill>
                  <a:schemeClr val="bg1"/>
                </a:solidFill>
                <a:latin typeface="Corbel" panose="020B0503020204020204" pitchFamily="34" charset="0"/>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orbel" panose="020B0503020204020204" pitchFamily="34" charset="0"/>
                <a:ea typeface="+mj-ea"/>
                <a:cs typeface="+mj-cs"/>
              </a:rPr>
              <a:t>Stormwater Master Plan</a:t>
            </a:r>
          </a:p>
          <a:p>
            <a:pPr algn="ctr" fontAlgn="auto">
              <a:spcAft>
                <a:spcPts val="0"/>
              </a:spcAft>
              <a:defRPr/>
            </a:pPr>
            <a:r>
              <a:rPr lang="en-US" sz="3600" dirty="0">
                <a:solidFill>
                  <a:prstClr val="white"/>
                </a:solidFill>
              </a:rPr>
              <a:t>Early Action Project Area Evaluation</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a:solidFill>
                  <a:prstClr val="white"/>
                </a:solidFill>
              </a:rPr>
              <a:t>Nature Center at Shaker Lakes</a:t>
            </a:r>
          </a:p>
        </p:txBody>
      </p:sp>
      <p:pic>
        <p:nvPicPr>
          <p:cNvPr id="2" name="Picture 1">
            <a:extLst>
              <a:ext uri="{FF2B5EF4-FFF2-40B4-BE49-F238E27FC236}">
                <a16:creationId xmlns:a16="http://schemas.microsoft.com/office/drawing/2014/main" id="{3A151EF3-BB8E-4718-9282-D85DF7605BCD}"/>
              </a:ext>
            </a:extLst>
          </p:cNvPr>
          <p:cNvPicPr>
            <a:picLocks noChangeAspect="1"/>
          </p:cNvPicPr>
          <p:nvPr/>
        </p:nvPicPr>
        <p:blipFill>
          <a:blip r:embed="rId3"/>
          <a:stretch>
            <a:fillRect/>
          </a:stretch>
        </p:blipFill>
        <p:spPr>
          <a:xfrm>
            <a:off x="4528296" y="2286000"/>
            <a:ext cx="4608975" cy="3414056"/>
          </a:xfrm>
          <a:prstGeom prst="rect">
            <a:avLst/>
          </a:prstGeom>
        </p:spPr>
      </p:pic>
      <p:pic>
        <p:nvPicPr>
          <p:cNvPr id="4" name="Picture 3">
            <a:extLst>
              <a:ext uri="{FF2B5EF4-FFF2-40B4-BE49-F238E27FC236}">
                <a16:creationId xmlns:a16="http://schemas.microsoft.com/office/drawing/2014/main" id="{8BECB78C-4544-432E-9582-40F3F062FC01}"/>
              </a:ext>
            </a:extLst>
          </p:cNvPr>
          <p:cNvPicPr>
            <a:picLocks noChangeAspect="1"/>
          </p:cNvPicPr>
          <p:nvPr/>
        </p:nvPicPr>
        <p:blipFill rotWithShape="1">
          <a:blip r:embed="rId4"/>
          <a:srcRect l="5612" t="1365"/>
          <a:stretch/>
        </p:blipFill>
        <p:spPr>
          <a:xfrm>
            <a:off x="6729" y="2286000"/>
            <a:ext cx="4412872" cy="3414056"/>
          </a:xfrm>
          <a:prstGeom prst="rect">
            <a:avLst/>
          </a:prstGeom>
        </p:spPr>
      </p:pic>
    </p:spTree>
    <p:extLst>
      <p:ext uri="{BB962C8B-B14F-4D97-AF65-F5344CB8AC3E}">
        <p14:creationId xmlns:p14="http://schemas.microsoft.com/office/powerpoint/2010/main" val="55112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4">
            <a:extLst>
              <a:ext uri="{FF2B5EF4-FFF2-40B4-BE49-F238E27FC236}">
                <a16:creationId xmlns:a16="http://schemas.microsoft.com/office/drawing/2014/main" id="{51EB2754-17B1-4897-934B-496FBCC0599D}"/>
              </a:ext>
            </a:extLst>
          </p:cNvPr>
          <p:cNvSpPr txBox="1">
            <a:spLocks/>
          </p:cNvSpPr>
          <p:nvPr/>
        </p:nvSpPr>
        <p:spPr>
          <a:xfrm>
            <a:off x="1" y="1295401"/>
            <a:ext cx="9144000" cy="6096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anose="020B0604020202020204" pitchFamily="34" charset="0"/>
              <a:buNone/>
              <a:tabLst/>
              <a:defRPr/>
            </a:pPr>
            <a:endParaRPr kumimoji="0" lang="en-US" sz="2600" b="1" i="0" u="none" strike="noStrike" kern="1200" cap="none" spc="0" normalizeH="0" baseline="0" noProof="0" dirty="0">
              <a:ln>
                <a:noFill/>
              </a:ln>
              <a:solidFill>
                <a:prstClr val="white"/>
              </a:solidFill>
              <a:effectLst/>
              <a:uLnTx/>
              <a:uFillTx/>
              <a:latin typeface="Corbel" panose="020B0503020204020204" pitchFamily="34" charset="0"/>
              <a:ea typeface="+mn-ea"/>
              <a:cs typeface="+mn-cs"/>
            </a:endParaRPr>
          </a:p>
        </p:txBody>
      </p:sp>
      <p:sp>
        <p:nvSpPr>
          <p:cNvPr id="9" name="Title 1">
            <a:extLst>
              <a:ext uri="{FF2B5EF4-FFF2-40B4-BE49-F238E27FC236}">
                <a16:creationId xmlns:a16="http://schemas.microsoft.com/office/drawing/2014/main" id="{2BDF2A93-E560-4677-A45D-92EF9E0BF10B}"/>
              </a:ext>
            </a:extLst>
          </p:cNvPr>
          <p:cNvSpPr txBox="1">
            <a:spLocks/>
          </p:cNvSpPr>
          <p:nvPr/>
        </p:nvSpPr>
        <p:spPr>
          <a:xfrm>
            <a:off x="0" y="76201"/>
            <a:ext cx="9144000" cy="1828800"/>
          </a:xfrm>
          <a:prstGeom prst="rect">
            <a:avLst/>
          </a:prstGeom>
          <a:solidFill>
            <a:schemeClr val="accent5">
              <a:lumMod val="75000"/>
              <a:alpha val="52000"/>
            </a:schemeClr>
          </a:solidFill>
        </p:spPr>
        <p:txBody>
          <a:bodyPr vert="horz" lIns="91440" tIns="45720" rIns="91440" bIns="45720" rtlCol="0" anchor="b">
            <a:noAutofit/>
          </a:bodyPr>
          <a:lstStyle>
            <a:lvl1pPr algn="l" defTabSz="914400" rtl="0" eaLnBrk="1" latinLnBrk="0" hangingPunct="1">
              <a:spcBef>
                <a:spcPct val="0"/>
              </a:spcBef>
              <a:buNone/>
              <a:defRPr sz="2000" b="1" kern="1200">
                <a:solidFill>
                  <a:schemeClr val="bg1"/>
                </a:solidFill>
                <a:latin typeface="Corbel" panose="020B0503020204020204" pitchFamily="34" charset="0"/>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Corbel" panose="020B0503020204020204" pitchFamily="34" charset="0"/>
                <a:ea typeface="+mj-ea"/>
                <a:cs typeface="+mj-cs"/>
              </a:rPr>
              <a:t>Stormwater Master Plan</a:t>
            </a:r>
          </a:p>
          <a:p>
            <a:pPr algn="ctr" fontAlgn="auto">
              <a:spcAft>
                <a:spcPts val="0"/>
              </a:spcAft>
              <a:defRPr/>
            </a:pPr>
            <a:r>
              <a:rPr lang="en-US" sz="3600" dirty="0">
                <a:solidFill>
                  <a:prstClr val="white"/>
                </a:solidFill>
              </a:rPr>
              <a:t>Early Action Project Area Evaluation</a:t>
            </a:r>
          </a:p>
          <a:p>
            <a:pPr marL="0" marR="0" lvl="0" indent="0" algn="ctr" defTabSz="914400" rtl="0" eaLnBrk="1" fontAlgn="auto" latinLnBrk="0" hangingPunct="1">
              <a:lnSpc>
                <a:spcPct val="100000"/>
              </a:lnSpc>
              <a:spcBef>
                <a:spcPct val="0"/>
              </a:spcBef>
              <a:spcAft>
                <a:spcPts val="0"/>
              </a:spcAft>
              <a:buClrTx/>
              <a:buSzTx/>
              <a:buFontTx/>
              <a:buNone/>
              <a:tabLst/>
              <a:defRPr/>
            </a:pPr>
            <a:r>
              <a:rPr lang="en-US" sz="3600" dirty="0">
                <a:solidFill>
                  <a:prstClr val="white"/>
                </a:solidFill>
              </a:rPr>
              <a:t>Nature Center at Shaker Lakes</a:t>
            </a:r>
          </a:p>
        </p:txBody>
      </p:sp>
      <p:pic>
        <p:nvPicPr>
          <p:cNvPr id="2" name="Picture 1">
            <a:extLst>
              <a:ext uri="{FF2B5EF4-FFF2-40B4-BE49-F238E27FC236}">
                <a16:creationId xmlns:a16="http://schemas.microsoft.com/office/drawing/2014/main" id="{913FCC55-5C3B-4BB2-98B2-72C755597CC5}"/>
              </a:ext>
            </a:extLst>
          </p:cNvPr>
          <p:cNvPicPr>
            <a:picLocks noChangeAspect="1"/>
          </p:cNvPicPr>
          <p:nvPr/>
        </p:nvPicPr>
        <p:blipFill>
          <a:blip r:embed="rId3"/>
          <a:stretch>
            <a:fillRect/>
          </a:stretch>
        </p:blipFill>
        <p:spPr>
          <a:xfrm>
            <a:off x="1295400" y="1903229"/>
            <a:ext cx="6704370" cy="4163649"/>
          </a:xfrm>
          <a:prstGeom prst="rect">
            <a:avLst/>
          </a:prstGeom>
        </p:spPr>
      </p:pic>
    </p:spTree>
    <p:extLst>
      <p:ext uri="{BB962C8B-B14F-4D97-AF65-F5344CB8AC3E}">
        <p14:creationId xmlns:p14="http://schemas.microsoft.com/office/powerpoint/2010/main" val="30405449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800" y="228601"/>
            <a:ext cx="8458200" cy="1371600"/>
          </a:xfrm>
        </p:spPr>
        <p:txBody>
          <a:bodyPr/>
          <a:lstStyle/>
          <a:p>
            <a:r>
              <a:rPr lang="en-US" dirty="0"/>
              <a:t>Stormwater Master Plan</a:t>
            </a:r>
            <a:br>
              <a:rPr lang="en-US" sz="3600" dirty="0"/>
            </a:br>
            <a:r>
              <a:rPr lang="en-US" sz="3200" b="0" dirty="0"/>
              <a:t>Community Communication</a:t>
            </a:r>
            <a:endParaRPr lang="en-US" sz="3600" b="0" dirty="0"/>
          </a:p>
        </p:txBody>
      </p:sp>
      <p:sp>
        <p:nvSpPr>
          <p:cNvPr id="3" name="Content Placeholder 2"/>
          <p:cNvSpPr>
            <a:spLocks noGrp="1"/>
          </p:cNvSpPr>
          <p:nvPr>
            <p:ph idx="1"/>
          </p:nvPr>
        </p:nvSpPr>
        <p:spPr>
          <a:xfrm>
            <a:off x="304800" y="1676400"/>
            <a:ext cx="8382000" cy="4297364"/>
          </a:xfrm>
        </p:spPr>
        <p:txBody>
          <a:bodyPr>
            <a:normAutofit fontScale="85000" lnSpcReduction="20000"/>
          </a:bodyPr>
          <a:lstStyle/>
          <a:p>
            <a:pPr marL="0" indent="0">
              <a:buNone/>
            </a:pPr>
            <a:endParaRPr lang="en-US" sz="1500" dirty="0"/>
          </a:p>
          <a:p>
            <a:r>
              <a:rPr lang="en-US" sz="5100" dirty="0"/>
              <a:t>Meet with communities</a:t>
            </a:r>
          </a:p>
          <a:p>
            <a:pPr lvl="1"/>
            <a:r>
              <a:rPr lang="en-US" dirty="0"/>
              <a:t>Problem Area Review</a:t>
            </a:r>
          </a:p>
          <a:p>
            <a:endParaRPr lang="en-US" sz="1500" dirty="0"/>
          </a:p>
          <a:p>
            <a:r>
              <a:rPr lang="en-US" sz="5100" dirty="0"/>
              <a:t>Recommendations and Community Report</a:t>
            </a:r>
          </a:p>
          <a:p>
            <a:pPr marL="0" indent="0">
              <a:buNone/>
            </a:pPr>
            <a:endParaRPr lang="en-US" sz="1600" dirty="0"/>
          </a:p>
          <a:p>
            <a:pPr marL="0" indent="0">
              <a:buNone/>
            </a:pPr>
            <a:r>
              <a:rPr lang="en-US" sz="3600" b="1" dirty="0"/>
              <a:t>Your Watershed Team Leader serves as the point of contact between the communities and the District</a:t>
            </a:r>
          </a:p>
          <a:p>
            <a:pPr marL="0" indent="0">
              <a:buNone/>
            </a:pPr>
            <a:endParaRPr lang="en-US" sz="2800" dirty="0"/>
          </a:p>
          <a:p>
            <a:pPr marL="0" indent="0">
              <a:buNone/>
            </a:pPr>
            <a:endParaRPr lang="en-US" sz="2000" dirty="0"/>
          </a:p>
        </p:txBody>
      </p:sp>
    </p:spTree>
    <p:extLst>
      <p:ext uri="{BB962C8B-B14F-4D97-AF65-F5344CB8AC3E}">
        <p14:creationId xmlns:p14="http://schemas.microsoft.com/office/powerpoint/2010/main" val="18626394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
            <a:extLst>
              <a:ext uri="{FF2B5EF4-FFF2-40B4-BE49-F238E27FC236}">
                <a16:creationId xmlns:a16="http://schemas.microsoft.com/office/drawing/2014/main" id="{E9B68365-C088-4FBF-B87C-84D9E58E1E3D}"/>
              </a:ext>
            </a:extLst>
          </p:cNvPr>
          <p:cNvSpPr txBox="1">
            <a:spLocks/>
          </p:cNvSpPr>
          <p:nvPr/>
        </p:nvSpPr>
        <p:spPr>
          <a:xfrm>
            <a:off x="304799" y="152400"/>
            <a:ext cx="8503387" cy="997097"/>
          </a:xfrm>
          <a:prstGeom prst="rect">
            <a:avLst/>
          </a:prstGeom>
          <a:solidFill>
            <a:srgbClr val="31859C">
              <a:alpha val="52157"/>
            </a:srgbClr>
          </a:solidFill>
        </p:spPr>
        <p:txBody>
          <a:bodyPr vert="horz" lIns="91440" tIns="45720" rIns="91440" bIns="45720" rtlCol="0" anchor="ctr">
            <a:noAutofit/>
          </a:bodyPr>
          <a:lstStyle>
            <a:lvl1pPr algn="ctr" defTabSz="914400" rtl="0" eaLnBrk="1" latinLnBrk="0" hangingPunct="1">
              <a:spcBef>
                <a:spcPct val="0"/>
              </a:spcBef>
              <a:buNone/>
              <a:defRPr sz="4800" b="1" kern="1200">
                <a:solidFill>
                  <a:schemeClr val="bg1"/>
                </a:solidFill>
                <a:latin typeface="Corbel" panose="020B0503020204020204" pitchFamily="34" charset="0"/>
                <a:ea typeface="+mj-ea"/>
                <a:cs typeface="+mj-cs"/>
              </a:defRPr>
            </a:lvl1pPr>
          </a:lstStyle>
          <a:p>
            <a:pPr fontAlgn="auto">
              <a:spcAft>
                <a:spcPts val="0"/>
              </a:spcAft>
            </a:pPr>
            <a:r>
              <a:rPr lang="en-US" sz="6000" dirty="0"/>
              <a:t>Questions</a:t>
            </a:r>
            <a:endParaRPr lang="en-US" dirty="0"/>
          </a:p>
        </p:txBody>
      </p:sp>
      <p:pic>
        <p:nvPicPr>
          <p:cNvPr id="8" name="Picture 7">
            <a:extLst>
              <a:ext uri="{FF2B5EF4-FFF2-40B4-BE49-F238E27FC236}">
                <a16:creationId xmlns:a16="http://schemas.microsoft.com/office/drawing/2014/main" id="{02C9AEE4-1E1F-4022-B951-B4BA40EBFCD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1250"/>
          <a:stretch/>
        </p:blipFill>
        <p:spPr>
          <a:xfrm>
            <a:off x="304800" y="1447800"/>
            <a:ext cx="8473261" cy="5267325"/>
          </a:xfrm>
          <a:prstGeom prst="rect">
            <a:avLst/>
          </a:prstGeom>
        </p:spPr>
      </p:pic>
    </p:spTree>
    <p:extLst>
      <p:ext uri="{BB962C8B-B14F-4D97-AF65-F5344CB8AC3E}">
        <p14:creationId xmlns:p14="http://schemas.microsoft.com/office/powerpoint/2010/main" val="33747688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EF88BAA-FB72-4130-8672-FF4E86FCB826}"/>
              </a:ext>
            </a:extLst>
          </p:cNvPr>
          <p:cNvPicPr>
            <a:picLocks noChangeAspect="1"/>
          </p:cNvPicPr>
          <p:nvPr/>
        </p:nvPicPr>
        <p:blipFill>
          <a:blip r:embed="rId3"/>
          <a:stretch>
            <a:fillRect/>
          </a:stretch>
        </p:blipFill>
        <p:spPr>
          <a:xfrm>
            <a:off x="0" y="0"/>
            <a:ext cx="9144000" cy="6857999"/>
          </a:xfrm>
          <a:prstGeom prst="rect">
            <a:avLst/>
          </a:prstGeom>
        </p:spPr>
      </p:pic>
      <p:sp>
        <p:nvSpPr>
          <p:cNvPr id="4" name="Title 3">
            <a:extLst>
              <a:ext uri="{FF2B5EF4-FFF2-40B4-BE49-F238E27FC236}">
                <a16:creationId xmlns:a16="http://schemas.microsoft.com/office/drawing/2014/main" id="{9995FCCA-0749-4F8F-B8F7-8E66B2686391}"/>
              </a:ext>
            </a:extLst>
          </p:cNvPr>
          <p:cNvSpPr>
            <a:spLocks noGrp="1"/>
          </p:cNvSpPr>
          <p:nvPr>
            <p:ph type="title"/>
          </p:nvPr>
        </p:nvSpPr>
        <p:spPr>
          <a:xfrm>
            <a:off x="0" y="-25400"/>
            <a:ext cx="9144000" cy="1930400"/>
          </a:xfrm>
          <a:solidFill>
            <a:schemeClr val="accent5">
              <a:lumMod val="75000"/>
              <a:alpha val="75000"/>
            </a:schemeClr>
          </a:solidFill>
        </p:spPr>
        <p:txBody>
          <a:bodyPr/>
          <a:lstStyle/>
          <a:p>
            <a:r>
              <a:rPr lang="en-US" sz="5400" dirty="0"/>
              <a:t>Stormwater Inspection and Maintenance (</a:t>
            </a:r>
            <a:r>
              <a:rPr lang="en-US" sz="5400" i="1" dirty="0"/>
              <a:t>SWIM)</a:t>
            </a:r>
          </a:p>
        </p:txBody>
      </p:sp>
    </p:spTree>
    <p:extLst>
      <p:ext uri="{BB962C8B-B14F-4D97-AF65-F5344CB8AC3E}">
        <p14:creationId xmlns:p14="http://schemas.microsoft.com/office/powerpoint/2010/main" val="12102499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5E68CC-7F9F-48B9-968C-3ABABCDF25E7}"/>
              </a:ext>
            </a:extLst>
          </p:cNvPr>
          <p:cNvSpPr>
            <a:spLocks noGrp="1"/>
          </p:cNvSpPr>
          <p:nvPr>
            <p:ph type="title"/>
          </p:nvPr>
        </p:nvSpPr>
        <p:spPr/>
        <p:txBody>
          <a:bodyPr/>
          <a:lstStyle/>
          <a:p>
            <a:r>
              <a:rPr lang="en-US" dirty="0"/>
              <a:t>SWIM Agenda</a:t>
            </a:r>
          </a:p>
        </p:txBody>
      </p:sp>
      <p:sp>
        <p:nvSpPr>
          <p:cNvPr id="5" name="Content Placeholder 4">
            <a:extLst>
              <a:ext uri="{FF2B5EF4-FFF2-40B4-BE49-F238E27FC236}">
                <a16:creationId xmlns:a16="http://schemas.microsoft.com/office/drawing/2014/main" id="{F5A2FA4B-0131-4CC6-96A3-37EC891A146D}"/>
              </a:ext>
            </a:extLst>
          </p:cNvPr>
          <p:cNvSpPr>
            <a:spLocks noGrp="1"/>
          </p:cNvSpPr>
          <p:nvPr>
            <p:ph idx="1"/>
          </p:nvPr>
        </p:nvSpPr>
        <p:spPr/>
        <p:txBody>
          <a:bodyPr/>
          <a:lstStyle/>
          <a:p>
            <a:r>
              <a:rPr lang="en-US" dirty="0"/>
              <a:t>State of the Infrastructure</a:t>
            </a:r>
          </a:p>
          <a:p>
            <a:r>
              <a:rPr lang="en-US" dirty="0"/>
              <a:t>2018 Maintenance Summary</a:t>
            </a:r>
          </a:p>
          <a:p>
            <a:r>
              <a:rPr lang="en-US" dirty="0"/>
              <a:t>2019 Small Scale Projects</a:t>
            </a:r>
          </a:p>
          <a:p>
            <a:endParaRPr lang="en-US" dirty="0"/>
          </a:p>
        </p:txBody>
      </p:sp>
    </p:spTree>
    <p:extLst>
      <p:ext uri="{BB962C8B-B14F-4D97-AF65-F5344CB8AC3E}">
        <p14:creationId xmlns:p14="http://schemas.microsoft.com/office/powerpoint/2010/main" val="1051687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B4DE8-DEB4-49E3-8172-FD2A8A7F92BF}"/>
              </a:ext>
            </a:extLst>
          </p:cNvPr>
          <p:cNvSpPr>
            <a:spLocks noGrp="1"/>
          </p:cNvSpPr>
          <p:nvPr>
            <p:ph type="title"/>
          </p:nvPr>
        </p:nvSpPr>
        <p:spPr>
          <a:xfrm>
            <a:off x="457203" y="273050"/>
            <a:ext cx="4273060" cy="957873"/>
          </a:xfrm>
          <a:noFill/>
        </p:spPr>
        <p:txBody>
          <a:bodyPr/>
          <a:lstStyle/>
          <a:p>
            <a:pPr fontAlgn="base">
              <a:spcAft>
                <a:spcPct val="0"/>
              </a:spcAft>
            </a:pPr>
            <a:r>
              <a:rPr lang="en-US" sz="3200" dirty="0">
                <a:latin typeface="Verdana" pitchFamily="34" charset="0"/>
              </a:rPr>
              <a:t>Westside </a:t>
            </a:r>
            <a:br>
              <a:rPr lang="en-US" sz="3200" dirty="0">
                <a:latin typeface="Verdana" pitchFamily="34" charset="0"/>
              </a:rPr>
            </a:br>
            <a:r>
              <a:rPr lang="en-US" sz="3200" dirty="0">
                <a:latin typeface="Verdana" pitchFamily="34" charset="0"/>
              </a:rPr>
              <a:t>SWIM Team</a:t>
            </a:r>
          </a:p>
        </p:txBody>
      </p:sp>
      <p:sp>
        <p:nvSpPr>
          <p:cNvPr id="4" name="Title 1">
            <a:extLst>
              <a:ext uri="{FF2B5EF4-FFF2-40B4-BE49-F238E27FC236}">
                <a16:creationId xmlns:a16="http://schemas.microsoft.com/office/drawing/2014/main" id="{49B43EFE-0C17-44C2-B7CA-3BF9871607D1}"/>
              </a:ext>
            </a:extLst>
          </p:cNvPr>
          <p:cNvSpPr txBox="1">
            <a:spLocks/>
          </p:cNvSpPr>
          <p:nvPr/>
        </p:nvSpPr>
        <p:spPr bwMode="auto">
          <a:xfrm>
            <a:off x="4651131" y="291123"/>
            <a:ext cx="4273060" cy="957873"/>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l" rtl="0" fontAlgn="base">
              <a:spcBef>
                <a:spcPct val="0"/>
              </a:spcBef>
              <a:spcAft>
                <a:spcPct val="0"/>
              </a:spcAft>
              <a:defRPr sz="2000" b="1" kern="1200">
                <a:solidFill>
                  <a:schemeClr val="bg1"/>
                </a:solidFill>
                <a:latin typeface="Verdana" pitchFamily="34" charset="0"/>
                <a:ea typeface="+mj-ea"/>
                <a:cs typeface="+mj-cs"/>
              </a:defRPr>
            </a:lvl1pPr>
            <a:lvl2pPr algn="l" rtl="0" fontAlgn="base">
              <a:spcBef>
                <a:spcPct val="0"/>
              </a:spcBef>
              <a:spcAft>
                <a:spcPct val="0"/>
              </a:spcAft>
              <a:defRPr sz="4000" b="1">
                <a:solidFill>
                  <a:schemeClr val="bg1"/>
                </a:solidFill>
                <a:latin typeface="Verdana" pitchFamily="34" charset="0"/>
              </a:defRPr>
            </a:lvl2pPr>
            <a:lvl3pPr algn="l" rtl="0" fontAlgn="base">
              <a:spcBef>
                <a:spcPct val="0"/>
              </a:spcBef>
              <a:spcAft>
                <a:spcPct val="0"/>
              </a:spcAft>
              <a:defRPr sz="4000" b="1">
                <a:solidFill>
                  <a:schemeClr val="bg1"/>
                </a:solidFill>
                <a:latin typeface="Verdana" pitchFamily="34" charset="0"/>
              </a:defRPr>
            </a:lvl3pPr>
            <a:lvl4pPr algn="l" rtl="0" fontAlgn="base">
              <a:spcBef>
                <a:spcPct val="0"/>
              </a:spcBef>
              <a:spcAft>
                <a:spcPct val="0"/>
              </a:spcAft>
              <a:defRPr sz="4000" b="1">
                <a:solidFill>
                  <a:schemeClr val="bg1"/>
                </a:solidFill>
                <a:latin typeface="Verdana" pitchFamily="34" charset="0"/>
              </a:defRPr>
            </a:lvl4pPr>
            <a:lvl5pPr algn="l" rtl="0" fontAlgn="base">
              <a:spcBef>
                <a:spcPct val="0"/>
              </a:spcBef>
              <a:spcAft>
                <a:spcPct val="0"/>
              </a:spcAft>
              <a:defRPr sz="4000" b="1">
                <a:solidFill>
                  <a:schemeClr val="bg1"/>
                </a:solidFill>
                <a:latin typeface="Verdana" pitchFamily="34" charset="0"/>
              </a:defRPr>
            </a:lvl5pPr>
            <a:lvl6pPr marL="457189" algn="l" rtl="0" fontAlgn="base">
              <a:spcBef>
                <a:spcPct val="0"/>
              </a:spcBef>
              <a:spcAft>
                <a:spcPct val="0"/>
              </a:spcAft>
              <a:defRPr sz="4000" b="1">
                <a:solidFill>
                  <a:schemeClr val="bg1"/>
                </a:solidFill>
                <a:latin typeface="Verdana" pitchFamily="34" charset="0"/>
              </a:defRPr>
            </a:lvl6pPr>
            <a:lvl7pPr marL="914377" algn="l" rtl="0" fontAlgn="base">
              <a:spcBef>
                <a:spcPct val="0"/>
              </a:spcBef>
              <a:spcAft>
                <a:spcPct val="0"/>
              </a:spcAft>
              <a:defRPr sz="4000" b="1">
                <a:solidFill>
                  <a:schemeClr val="bg1"/>
                </a:solidFill>
                <a:latin typeface="Verdana" pitchFamily="34" charset="0"/>
              </a:defRPr>
            </a:lvl7pPr>
            <a:lvl8pPr marL="1371566" algn="l" rtl="0" fontAlgn="base">
              <a:spcBef>
                <a:spcPct val="0"/>
              </a:spcBef>
              <a:spcAft>
                <a:spcPct val="0"/>
              </a:spcAft>
              <a:defRPr sz="4000" b="1">
                <a:solidFill>
                  <a:schemeClr val="bg1"/>
                </a:solidFill>
                <a:latin typeface="Verdana" pitchFamily="34" charset="0"/>
              </a:defRPr>
            </a:lvl8pPr>
            <a:lvl9pPr marL="1828754" algn="l" rtl="0" fontAlgn="base">
              <a:spcBef>
                <a:spcPct val="0"/>
              </a:spcBef>
              <a:spcAft>
                <a:spcPct val="0"/>
              </a:spcAft>
              <a:defRPr sz="4000" b="1">
                <a:solidFill>
                  <a:schemeClr val="bg1"/>
                </a:solidFill>
                <a:latin typeface="Verdana" pitchFamily="34" charset="0"/>
              </a:defRPr>
            </a:lvl9pPr>
          </a:lstStyle>
          <a:p>
            <a:r>
              <a:rPr lang="en-US" sz="3200" dirty="0"/>
              <a:t>Eastside SWIM Team</a:t>
            </a:r>
          </a:p>
        </p:txBody>
      </p:sp>
      <p:sp>
        <p:nvSpPr>
          <p:cNvPr id="6" name="Content Placeholder 2">
            <a:extLst>
              <a:ext uri="{FF2B5EF4-FFF2-40B4-BE49-F238E27FC236}">
                <a16:creationId xmlns:a16="http://schemas.microsoft.com/office/drawing/2014/main" id="{C0494BCB-7D4B-407C-82CC-EA10F2E537C7}"/>
              </a:ext>
            </a:extLst>
          </p:cNvPr>
          <p:cNvSpPr txBox="1">
            <a:spLocks/>
          </p:cNvSpPr>
          <p:nvPr/>
        </p:nvSpPr>
        <p:spPr bwMode="auto">
          <a:xfrm>
            <a:off x="4775500" y="1331800"/>
            <a:ext cx="4185134" cy="469106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891" indent="-342891" algn="l" rtl="0" fontAlgn="base">
              <a:spcBef>
                <a:spcPct val="20000"/>
              </a:spcBef>
              <a:spcAft>
                <a:spcPct val="0"/>
              </a:spcAft>
              <a:buFont typeface="Arial" pitchFamily="34" charset="0"/>
              <a:buChar char="•"/>
              <a:defRPr sz="3200" kern="1200">
                <a:solidFill>
                  <a:srgbClr val="C3D69B"/>
                </a:solidFill>
                <a:latin typeface="Verdana" pitchFamily="34" charset="0"/>
                <a:ea typeface="+mn-ea"/>
                <a:cs typeface="+mn-cs"/>
              </a:defRPr>
            </a:lvl1pPr>
            <a:lvl2pPr marL="742932" indent="-285744" algn="l" rtl="0" fontAlgn="base">
              <a:spcBef>
                <a:spcPct val="20000"/>
              </a:spcBef>
              <a:spcAft>
                <a:spcPct val="0"/>
              </a:spcAft>
              <a:buFont typeface="Arial" pitchFamily="34" charset="0"/>
              <a:buChar char="–"/>
              <a:defRPr sz="2800" kern="1200">
                <a:solidFill>
                  <a:srgbClr val="C3D69B"/>
                </a:solidFill>
                <a:latin typeface="Verdana" pitchFamily="34" charset="0"/>
                <a:ea typeface="+mn-ea"/>
                <a:cs typeface="+mn-cs"/>
              </a:defRPr>
            </a:lvl2pPr>
            <a:lvl3pPr marL="1142971" indent="-228594" algn="l" rtl="0" fontAlgn="base">
              <a:spcBef>
                <a:spcPct val="20000"/>
              </a:spcBef>
              <a:spcAft>
                <a:spcPct val="0"/>
              </a:spcAft>
              <a:buFont typeface="Arial" pitchFamily="34" charset="0"/>
              <a:buChar char="•"/>
              <a:defRPr sz="2400" kern="1200">
                <a:solidFill>
                  <a:srgbClr val="C3D69B"/>
                </a:solidFill>
                <a:latin typeface="Verdana" pitchFamily="34" charset="0"/>
                <a:ea typeface="+mn-ea"/>
                <a:cs typeface="+mn-cs"/>
              </a:defRPr>
            </a:lvl3pPr>
            <a:lvl4pPr marL="1600160" indent="-228594"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4pPr>
            <a:lvl5pPr marL="2057349" indent="-228594"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b="1" dirty="0"/>
              <a:t>Keith McClintock </a:t>
            </a:r>
            <a:r>
              <a:rPr lang="en-US" sz="2000" i="1" dirty="0"/>
              <a:t>Supervisor</a:t>
            </a:r>
          </a:p>
          <a:p>
            <a:r>
              <a:rPr lang="en-US" sz="2800" b="1" dirty="0"/>
              <a:t>Jon Brauer     </a:t>
            </a:r>
            <a:r>
              <a:rPr lang="en-US" sz="2000" i="1" dirty="0"/>
              <a:t>Inspector</a:t>
            </a:r>
          </a:p>
          <a:p>
            <a:r>
              <a:rPr lang="en-US" sz="2800" b="1" dirty="0"/>
              <a:t>Anne Roberto  </a:t>
            </a:r>
            <a:r>
              <a:rPr lang="en-US" sz="2000" i="1" dirty="0"/>
              <a:t>Inspector</a:t>
            </a:r>
          </a:p>
          <a:p>
            <a:r>
              <a:rPr lang="en-US" sz="2800" b="1" dirty="0"/>
              <a:t>Mark Hornyak </a:t>
            </a:r>
            <a:r>
              <a:rPr lang="en-US" sz="2000" i="1" dirty="0"/>
              <a:t>Project Coordinator</a:t>
            </a:r>
          </a:p>
          <a:p>
            <a:r>
              <a:rPr lang="en-US" sz="2800" b="1" dirty="0"/>
              <a:t>Eric Baker              </a:t>
            </a:r>
            <a:r>
              <a:rPr lang="en-US" sz="2000" i="1" dirty="0"/>
              <a:t>Data Maintenance Administrator</a:t>
            </a:r>
          </a:p>
          <a:p>
            <a:endParaRPr lang="en-US" i="1" u="sng" dirty="0"/>
          </a:p>
        </p:txBody>
      </p:sp>
      <p:sp>
        <p:nvSpPr>
          <p:cNvPr id="13" name="Content Placeholder 2">
            <a:extLst>
              <a:ext uri="{FF2B5EF4-FFF2-40B4-BE49-F238E27FC236}">
                <a16:creationId xmlns:a16="http://schemas.microsoft.com/office/drawing/2014/main" id="{E708408F-DE15-488D-9F9C-3C6FE3DF9351}"/>
              </a:ext>
            </a:extLst>
          </p:cNvPr>
          <p:cNvSpPr txBox="1">
            <a:spLocks/>
          </p:cNvSpPr>
          <p:nvPr/>
        </p:nvSpPr>
        <p:spPr bwMode="auto">
          <a:xfrm>
            <a:off x="465997" y="1305296"/>
            <a:ext cx="4185134" cy="469106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marL="342891" indent="-342891" algn="l" rtl="0" fontAlgn="base">
              <a:spcBef>
                <a:spcPct val="20000"/>
              </a:spcBef>
              <a:spcAft>
                <a:spcPct val="0"/>
              </a:spcAft>
              <a:buFont typeface="Arial" pitchFamily="34" charset="0"/>
              <a:buChar char="•"/>
              <a:defRPr sz="3200" kern="1200">
                <a:solidFill>
                  <a:srgbClr val="C3D69B"/>
                </a:solidFill>
                <a:latin typeface="Verdana" pitchFamily="34" charset="0"/>
                <a:ea typeface="+mn-ea"/>
                <a:cs typeface="+mn-cs"/>
              </a:defRPr>
            </a:lvl1pPr>
            <a:lvl2pPr marL="742932" indent="-285744" algn="l" rtl="0" fontAlgn="base">
              <a:spcBef>
                <a:spcPct val="20000"/>
              </a:spcBef>
              <a:spcAft>
                <a:spcPct val="0"/>
              </a:spcAft>
              <a:buFont typeface="Arial" pitchFamily="34" charset="0"/>
              <a:buChar char="–"/>
              <a:defRPr sz="2800" kern="1200">
                <a:solidFill>
                  <a:srgbClr val="C3D69B"/>
                </a:solidFill>
                <a:latin typeface="Verdana" pitchFamily="34" charset="0"/>
                <a:ea typeface="+mn-ea"/>
                <a:cs typeface="+mn-cs"/>
              </a:defRPr>
            </a:lvl2pPr>
            <a:lvl3pPr marL="1142971" indent="-228594" algn="l" rtl="0" fontAlgn="base">
              <a:spcBef>
                <a:spcPct val="20000"/>
              </a:spcBef>
              <a:spcAft>
                <a:spcPct val="0"/>
              </a:spcAft>
              <a:buFont typeface="Arial" pitchFamily="34" charset="0"/>
              <a:buChar char="•"/>
              <a:defRPr sz="2400" kern="1200">
                <a:solidFill>
                  <a:srgbClr val="C3D69B"/>
                </a:solidFill>
                <a:latin typeface="Verdana" pitchFamily="34" charset="0"/>
                <a:ea typeface="+mn-ea"/>
                <a:cs typeface="+mn-cs"/>
              </a:defRPr>
            </a:lvl3pPr>
            <a:lvl4pPr marL="1600160" indent="-228594"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4pPr>
            <a:lvl5pPr marL="2057349" indent="-228594" algn="l" rtl="0" fontAlgn="base">
              <a:spcBef>
                <a:spcPct val="20000"/>
              </a:spcBef>
              <a:spcAft>
                <a:spcPct val="0"/>
              </a:spcAft>
              <a:buFont typeface="Arial" pitchFamily="34" charset="0"/>
              <a:buChar char="»"/>
              <a:defRPr sz="2000" kern="1200">
                <a:solidFill>
                  <a:srgbClr val="C3D69B"/>
                </a:solidFill>
                <a:latin typeface="Verdana" pitchFamily="34" charset="0"/>
                <a:ea typeface="+mn-ea"/>
                <a:cs typeface="+mn-cs"/>
              </a:defRPr>
            </a:lvl5pPr>
            <a:lvl6pPr marL="2514537"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726"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914"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103" indent="-228594" algn="l" defTabSz="914377"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US" sz="2800" b="1" dirty="0"/>
              <a:t>Mark Link   </a:t>
            </a:r>
            <a:r>
              <a:rPr lang="en-US" sz="2000" i="1" dirty="0"/>
              <a:t>Supervisor</a:t>
            </a:r>
          </a:p>
          <a:p>
            <a:r>
              <a:rPr lang="en-US" sz="2800" b="1" dirty="0"/>
              <a:t>Christina Silea </a:t>
            </a:r>
            <a:r>
              <a:rPr lang="en-US" sz="2000" i="1" dirty="0"/>
              <a:t>Inspector</a:t>
            </a:r>
          </a:p>
          <a:p>
            <a:r>
              <a:rPr lang="en-US" sz="2800" b="1" dirty="0"/>
              <a:t>Nikki Velez  </a:t>
            </a:r>
            <a:r>
              <a:rPr lang="en-US" sz="2000" i="1" dirty="0"/>
              <a:t>Inspector</a:t>
            </a:r>
          </a:p>
          <a:p>
            <a:r>
              <a:rPr lang="en-US" sz="2800" b="1" dirty="0"/>
              <a:t>Claire Posius  </a:t>
            </a:r>
            <a:r>
              <a:rPr lang="en-US" sz="2000" i="1" dirty="0"/>
              <a:t>Project Coordinator</a:t>
            </a:r>
          </a:p>
          <a:p>
            <a:r>
              <a:rPr lang="en-US" sz="2800" b="1" dirty="0"/>
              <a:t>Martina Jozanovic       </a:t>
            </a:r>
            <a:r>
              <a:rPr lang="en-US" sz="2000" i="1" dirty="0"/>
              <a:t>Data</a:t>
            </a:r>
            <a:r>
              <a:rPr lang="en-US" sz="2000" b="1" i="1" dirty="0"/>
              <a:t> </a:t>
            </a:r>
            <a:r>
              <a:rPr lang="en-US" sz="2000" i="1" dirty="0"/>
              <a:t>Maintenance Administrator</a:t>
            </a:r>
          </a:p>
          <a:p>
            <a:endParaRPr lang="en-US" i="1" u="sng" dirty="0"/>
          </a:p>
        </p:txBody>
      </p:sp>
    </p:spTree>
    <p:extLst>
      <p:ext uri="{BB962C8B-B14F-4D97-AF65-F5344CB8AC3E}">
        <p14:creationId xmlns:p14="http://schemas.microsoft.com/office/powerpoint/2010/main" val="2918119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3139FB96-70E0-4210-94B1-F7F75F4DAA8D}"/>
              </a:ext>
            </a:extLst>
          </p:cNvPr>
          <p:cNvPicPr>
            <a:picLocks noChangeAspect="1"/>
          </p:cNvPicPr>
          <p:nvPr/>
        </p:nvPicPr>
        <p:blipFill rotWithShape="1">
          <a:blip r:embed="rId3"/>
          <a:srcRect b="15642"/>
          <a:stretch/>
        </p:blipFill>
        <p:spPr>
          <a:xfrm>
            <a:off x="-22409" y="0"/>
            <a:ext cx="9155429" cy="7010399"/>
          </a:xfrm>
          <a:prstGeom prst="rect">
            <a:avLst/>
          </a:prstGeom>
        </p:spPr>
      </p:pic>
      <p:sp>
        <p:nvSpPr>
          <p:cNvPr id="5" name="Title 4">
            <a:extLst>
              <a:ext uri="{FF2B5EF4-FFF2-40B4-BE49-F238E27FC236}">
                <a16:creationId xmlns:a16="http://schemas.microsoft.com/office/drawing/2014/main" id="{FBBA8178-C5C2-4E59-9E61-69B89F9E5CBE}"/>
              </a:ext>
            </a:extLst>
          </p:cNvPr>
          <p:cNvSpPr>
            <a:spLocks noGrp="1"/>
          </p:cNvSpPr>
          <p:nvPr>
            <p:ph type="title"/>
          </p:nvPr>
        </p:nvSpPr>
        <p:spPr>
          <a:xfrm>
            <a:off x="838200" y="685800"/>
            <a:ext cx="7391400" cy="1162050"/>
          </a:xfrm>
        </p:spPr>
        <p:txBody>
          <a:bodyPr/>
          <a:lstStyle/>
          <a:p>
            <a:pPr algn="ctr"/>
            <a:r>
              <a:rPr lang="en-US" sz="6600" dirty="0"/>
              <a:t>Questions</a:t>
            </a:r>
          </a:p>
        </p:txBody>
      </p:sp>
    </p:spTree>
    <p:extLst>
      <p:ext uri="{BB962C8B-B14F-4D97-AF65-F5344CB8AC3E}">
        <p14:creationId xmlns:p14="http://schemas.microsoft.com/office/powerpoint/2010/main" val="14076687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04861187-F8E3-48E6-9E7B-0072DAB5F4A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b="15556"/>
          <a:stretch/>
        </p:blipFill>
        <p:spPr>
          <a:xfrm>
            <a:off x="0" y="0"/>
            <a:ext cx="9144000" cy="5791200"/>
          </a:xfrm>
          <a:prstGeom prst="rect">
            <a:avLst/>
          </a:prstGeom>
        </p:spPr>
      </p:pic>
      <p:sp>
        <p:nvSpPr>
          <p:cNvPr id="5" name="Title 1">
            <a:extLst>
              <a:ext uri="{FF2B5EF4-FFF2-40B4-BE49-F238E27FC236}">
                <a16:creationId xmlns:a16="http://schemas.microsoft.com/office/drawing/2014/main" id="{6C58A0E8-5263-4162-B906-C8CE133FB6F0}"/>
              </a:ext>
            </a:extLst>
          </p:cNvPr>
          <p:cNvSpPr txBox="1">
            <a:spLocks/>
          </p:cNvSpPr>
          <p:nvPr/>
        </p:nvSpPr>
        <p:spPr>
          <a:xfrm>
            <a:off x="76200" y="4114800"/>
            <a:ext cx="8991600" cy="1371600"/>
          </a:xfrm>
          <a:prstGeom prst="rect">
            <a:avLst/>
          </a:prstGeom>
          <a:solidFill>
            <a:srgbClr val="4BACC6">
              <a:lumMod val="75000"/>
              <a:alpha val="52000"/>
            </a:srgbClr>
          </a:solidFill>
        </p:spPr>
        <p:txBody>
          <a:bodyPr vert="horz" lIns="91440" tIns="45720" rIns="91440" bIns="45720" rtlCol="0" anchor="ctr">
            <a:noAutofit/>
          </a:bodyPr>
          <a:lstStyle>
            <a:lvl1pPr algn="ctr" defTabSz="914400" rtl="0" eaLnBrk="1" latinLnBrk="0" hangingPunct="1">
              <a:spcBef>
                <a:spcPct val="0"/>
              </a:spcBef>
              <a:buNone/>
              <a:defRPr sz="4800" b="1" kern="1200">
                <a:solidFill>
                  <a:schemeClr val="bg1"/>
                </a:solidFill>
                <a:latin typeface="Corbel" panose="020B0503020204020204" pitchFamily="34" charset="0"/>
                <a:ea typeface="+mj-ea"/>
                <a:cs typeface="+mj-cs"/>
              </a:defRPr>
            </a:lvl1pPr>
          </a:lstStyle>
          <a:p>
            <a:pPr marL="0" marR="0" lvl="0" indent="0" fontAlgn="auto">
              <a:lnSpc>
                <a:spcPct val="100000"/>
              </a:lnSpc>
              <a:spcAft>
                <a:spcPts val="0"/>
              </a:spcAft>
              <a:buClrTx/>
              <a:buSzTx/>
              <a:tabLst/>
              <a:defRPr/>
            </a:pPr>
            <a:r>
              <a:rPr lang="en-US" sz="4400" dirty="0">
                <a:ea typeface="Tahoma" panose="020B0604030504040204" pitchFamily="34" charset="0"/>
                <a:cs typeface="Tahoma" panose="020B0604030504040204" pitchFamily="34" charset="0"/>
              </a:rPr>
              <a:t>Stormwater Design and </a:t>
            </a:r>
          </a:p>
          <a:p>
            <a:pPr marL="0" marR="0" lvl="0" indent="0" fontAlgn="auto">
              <a:lnSpc>
                <a:spcPct val="100000"/>
              </a:lnSpc>
              <a:spcAft>
                <a:spcPts val="0"/>
              </a:spcAft>
              <a:buClrTx/>
              <a:buSzTx/>
              <a:tabLst/>
              <a:defRPr/>
            </a:pPr>
            <a:r>
              <a:rPr lang="en-US" sz="4400" dirty="0">
                <a:ea typeface="Tahoma" panose="020B0604030504040204" pitchFamily="34" charset="0"/>
                <a:cs typeface="Tahoma" panose="020B0604030504040204" pitchFamily="34" charset="0"/>
              </a:rPr>
              <a:t>Construction Program</a:t>
            </a:r>
          </a:p>
        </p:txBody>
      </p:sp>
    </p:spTree>
    <p:extLst>
      <p:ext uri="{BB962C8B-B14F-4D97-AF65-F5344CB8AC3E}">
        <p14:creationId xmlns:p14="http://schemas.microsoft.com/office/powerpoint/2010/main" val="9362603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CD042D25-8704-4A12-970D-594A3472CF98}"/>
              </a:ext>
            </a:extLst>
          </p:cNvPr>
          <p:cNvPicPr>
            <a:picLocks noGrp="1" noChangeAspect="1"/>
          </p:cNvPicPr>
          <p:nvPr>
            <p:ph idx="1"/>
          </p:nvPr>
        </p:nvPicPr>
        <p:blipFill rotWithShape="1">
          <a:blip r:embed="rId3" cstate="print">
            <a:extLst>
              <a:ext uri="{28A0092B-C50C-407E-A947-70E740481C1C}">
                <a14:useLocalDpi xmlns:a14="http://schemas.microsoft.com/office/drawing/2010/main" val="0"/>
              </a:ext>
            </a:extLst>
          </a:blip>
          <a:srcRect t="3758" b="13203"/>
          <a:stretch/>
        </p:blipFill>
        <p:spPr>
          <a:xfrm>
            <a:off x="-32328" y="228600"/>
            <a:ext cx="9176328" cy="5715000"/>
          </a:xfrm>
        </p:spPr>
      </p:pic>
      <p:pic>
        <p:nvPicPr>
          <p:cNvPr id="4" name="Picture 3">
            <a:extLst>
              <a:ext uri="{FF2B5EF4-FFF2-40B4-BE49-F238E27FC236}">
                <a16:creationId xmlns:a16="http://schemas.microsoft.com/office/drawing/2014/main" id="{68B4FBB9-2723-4F2E-A602-8FBB8C2F3B1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00600" y="3200400"/>
            <a:ext cx="3886200" cy="2211153"/>
          </a:xfrm>
          <a:prstGeom prst="rect">
            <a:avLst/>
          </a:prstGeom>
        </p:spPr>
      </p:pic>
      <p:sp>
        <p:nvSpPr>
          <p:cNvPr id="5" name="Title 2">
            <a:extLst>
              <a:ext uri="{FF2B5EF4-FFF2-40B4-BE49-F238E27FC236}">
                <a16:creationId xmlns:a16="http://schemas.microsoft.com/office/drawing/2014/main" id="{15F26A31-63D1-4934-95C4-47009BB1564A}"/>
              </a:ext>
            </a:extLst>
          </p:cNvPr>
          <p:cNvSpPr txBox="1">
            <a:spLocks/>
          </p:cNvSpPr>
          <p:nvPr/>
        </p:nvSpPr>
        <p:spPr>
          <a:xfrm>
            <a:off x="669636" y="685800"/>
            <a:ext cx="7772400" cy="1222375"/>
          </a:xfrm>
          <a:prstGeom prst="rect">
            <a:avLst/>
          </a:prstGeom>
          <a:solidFill>
            <a:srgbClr val="31859C">
              <a:alpha val="52157"/>
            </a:srgbClr>
          </a:solidFill>
        </p:spPr>
        <p:txBody>
          <a:bodyPr vert="horz" lIns="91440" tIns="45720" rIns="91440" bIns="45720" rtlCol="0" anchor="ctr">
            <a:noAutofit/>
          </a:bodyPr>
          <a:lstStyle>
            <a:lvl1pPr algn="ctr" defTabSz="914400" rtl="0" eaLnBrk="1" latinLnBrk="0" hangingPunct="1">
              <a:spcBef>
                <a:spcPct val="0"/>
              </a:spcBef>
              <a:buNone/>
              <a:defRPr sz="4800" b="1" kern="1200">
                <a:solidFill>
                  <a:schemeClr val="bg1"/>
                </a:solidFill>
                <a:latin typeface="Corbel" panose="020B0503020204020204" pitchFamily="34" charset="0"/>
                <a:ea typeface="+mj-ea"/>
                <a:cs typeface="+mj-cs"/>
              </a:defRPr>
            </a:lvl1pPr>
          </a:lstStyle>
          <a:p>
            <a:pPr fontAlgn="auto">
              <a:spcAft>
                <a:spcPts val="0"/>
              </a:spcAft>
            </a:pPr>
            <a:r>
              <a:rPr lang="en-US" dirty="0"/>
              <a:t>Questions</a:t>
            </a:r>
          </a:p>
        </p:txBody>
      </p:sp>
    </p:spTree>
    <p:extLst>
      <p:ext uri="{BB962C8B-B14F-4D97-AF65-F5344CB8AC3E}">
        <p14:creationId xmlns:p14="http://schemas.microsoft.com/office/powerpoint/2010/main" val="3581293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317CCC-B7D3-4A75-B29F-7FA249E0D7B5}"/>
              </a:ext>
            </a:extLst>
          </p:cNvPr>
          <p:cNvSpPr>
            <a:spLocks noGrp="1"/>
          </p:cNvSpPr>
          <p:nvPr>
            <p:ph type="title"/>
          </p:nvPr>
        </p:nvSpPr>
        <p:spPr/>
        <p:txBody>
          <a:bodyPr/>
          <a:lstStyle/>
          <a:p>
            <a:r>
              <a:rPr lang="en-US" dirty="0"/>
              <a:t>What’s Next</a:t>
            </a:r>
          </a:p>
        </p:txBody>
      </p:sp>
      <p:sp>
        <p:nvSpPr>
          <p:cNvPr id="3" name="Content Placeholder 2">
            <a:extLst>
              <a:ext uri="{FF2B5EF4-FFF2-40B4-BE49-F238E27FC236}">
                <a16:creationId xmlns:a16="http://schemas.microsoft.com/office/drawing/2014/main" id="{3C3E521D-D4D3-4C80-B2EB-CB8079A5BCEC}"/>
              </a:ext>
            </a:extLst>
          </p:cNvPr>
          <p:cNvSpPr>
            <a:spLocks noGrp="1"/>
          </p:cNvSpPr>
          <p:nvPr>
            <p:ph idx="1"/>
          </p:nvPr>
        </p:nvSpPr>
        <p:spPr/>
        <p:txBody>
          <a:bodyPr>
            <a:normAutofit/>
          </a:bodyPr>
          <a:lstStyle/>
          <a:p>
            <a:endParaRPr lang="en-US" sz="1200" dirty="0"/>
          </a:p>
          <a:p>
            <a:r>
              <a:rPr lang="en-US" dirty="0"/>
              <a:t>Next WAC Meeting – October 2019</a:t>
            </a:r>
          </a:p>
        </p:txBody>
      </p:sp>
    </p:spTree>
    <p:extLst>
      <p:ext uri="{BB962C8B-B14F-4D97-AF65-F5344CB8AC3E}">
        <p14:creationId xmlns:p14="http://schemas.microsoft.com/office/powerpoint/2010/main" val="8767556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2">
            <a:extLst>
              <a:ext uri="{FF2B5EF4-FFF2-40B4-BE49-F238E27FC236}">
                <a16:creationId xmlns:a16="http://schemas.microsoft.com/office/drawing/2014/main" id="{BC9733B4-A7A8-47AF-B606-2D81B1A6B35B}"/>
              </a:ext>
            </a:extLst>
          </p:cNvPr>
          <p:cNvSpPr txBox="1">
            <a:spLocks/>
          </p:cNvSpPr>
          <p:nvPr/>
        </p:nvSpPr>
        <p:spPr>
          <a:xfrm>
            <a:off x="-152400" y="2133600"/>
            <a:ext cx="9144000" cy="4251327"/>
          </a:xfrm>
          <a:prstGeom prst="rect">
            <a:avLst/>
          </a:prstGeom>
        </p:spPr>
        <p:txBody>
          <a:bodyPr vert="horz" lIns="91440" tIns="45720" rIns="91440" bIns="45720" rtlCol="0">
            <a:normAutofit/>
          </a:bodyPr>
          <a:lstStyle>
            <a:lvl1pPr marL="0" indent="0" algn="ctr" defTabSz="914400" rtl="0" eaLnBrk="1" latinLnBrk="0" hangingPunct="1">
              <a:spcBef>
                <a:spcPct val="20000"/>
              </a:spcBef>
              <a:buFont typeface="Arial" pitchFamily="34" charset="0"/>
              <a:buNone/>
              <a:defRPr sz="3600" i="1" kern="1200">
                <a:solidFill>
                  <a:schemeClr val="bg1"/>
                </a:solidFill>
                <a:latin typeface="Corbel" panose="020B0503020204020204" pitchFamily="34" charset="0"/>
                <a:ea typeface="+mn-ea"/>
                <a:cs typeface="+mn-cs"/>
              </a:defRPr>
            </a:lvl1pPr>
            <a:lvl2pPr marL="457200" indent="0" algn="ctr" defTabSz="914400" rtl="0" eaLnBrk="1" latinLnBrk="0" hangingPunct="1">
              <a:spcBef>
                <a:spcPct val="20000"/>
              </a:spcBef>
              <a:buFont typeface="Arial" pitchFamily="34" charset="0"/>
              <a:buNone/>
              <a:defRPr sz="3600" kern="1200">
                <a:solidFill>
                  <a:schemeClr val="tx1">
                    <a:tint val="75000"/>
                  </a:schemeClr>
                </a:solidFill>
                <a:latin typeface="Corbel" panose="020B0503020204020204" pitchFamily="34" charset="0"/>
                <a:ea typeface="+mn-ea"/>
                <a:cs typeface="+mn-cs"/>
              </a:defRPr>
            </a:lvl2pPr>
            <a:lvl3pPr marL="914400" indent="0" algn="ctr" defTabSz="914400" rtl="0" eaLnBrk="1" latinLnBrk="0" hangingPunct="1">
              <a:spcBef>
                <a:spcPct val="20000"/>
              </a:spcBef>
              <a:buFont typeface="Arial" pitchFamily="34" charset="0"/>
              <a:buNone/>
              <a:defRPr sz="3200" kern="1200">
                <a:solidFill>
                  <a:schemeClr val="tx1">
                    <a:tint val="75000"/>
                  </a:schemeClr>
                </a:solidFill>
                <a:latin typeface="Corbel" panose="020B0503020204020204" pitchFamily="34" charset="0"/>
                <a:ea typeface="+mn-ea"/>
                <a:cs typeface="+mn-cs"/>
              </a:defRPr>
            </a:lvl3pPr>
            <a:lvl4pPr marL="1371600" indent="0" algn="ctr" defTabSz="914400" rtl="0" eaLnBrk="1" latinLnBrk="0" hangingPunct="1">
              <a:spcBef>
                <a:spcPct val="20000"/>
              </a:spcBef>
              <a:buFont typeface="Arial" pitchFamily="34" charset="0"/>
              <a:buNone/>
              <a:defRPr sz="2800" kern="1200">
                <a:solidFill>
                  <a:schemeClr val="tx1">
                    <a:tint val="75000"/>
                  </a:schemeClr>
                </a:solidFill>
                <a:latin typeface="Corbel" panose="020B0503020204020204" pitchFamily="34" charset="0"/>
                <a:ea typeface="+mn-ea"/>
                <a:cs typeface="+mn-cs"/>
              </a:defRPr>
            </a:lvl4pPr>
            <a:lvl5pPr marL="1828800" indent="0" algn="ctr" defTabSz="914400" rtl="0" eaLnBrk="1" latinLnBrk="0" hangingPunct="1">
              <a:spcBef>
                <a:spcPct val="20000"/>
              </a:spcBef>
              <a:buFont typeface="Arial" pitchFamily="34" charset="0"/>
              <a:buNone/>
              <a:defRPr sz="2800" kern="1200">
                <a:solidFill>
                  <a:schemeClr val="tx1">
                    <a:tint val="75000"/>
                  </a:schemeClr>
                </a:solidFill>
                <a:latin typeface="Corbel" panose="020B0503020204020204" pitchFamily="34" charset="0"/>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algn="l" fontAlgn="auto">
              <a:spcBef>
                <a:spcPts val="0"/>
              </a:spcBef>
              <a:spcAft>
                <a:spcPts val="0"/>
              </a:spcAft>
            </a:pPr>
            <a:r>
              <a:rPr lang="en-US" sz="2000" b="1" dirty="0"/>
              <a:t>	</a:t>
            </a:r>
            <a:r>
              <a:rPr lang="en-US" sz="2800" b="1" i="0" dirty="0"/>
              <a:t>Meiring Borcherds</a:t>
            </a:r>
          </a:p>
          <a:p>
            <a:pPr algn="l" fontAlgn="auto">
              <a:spcBef>
                <a:spcPts val="0"/>
              </a:spcBef>
              <a:spcAft>
                <a:spcPts val="0"/>
              </a:spcAft>
            </a:pPr>
            <a:r>
              <a:rPr lang="en-US" sz="2800" b="1" i="0" dirty="0"/>
              <a:t>	</a:t>
            </a:r>
            <a:r>
              <a:rPr lang="en-US" sz="2800" i="0" dirty="0"/>
              <a:t>216.881.6600 Ext. 6159 </a:t>
            </a:r>
            <a:br>
              <a:rPr lang="en-US" sz="2800" i="0" dirty="0"/>
            </a:br>
            <a:r>
              <a:rPr lang="en-US" sz="2800" i="0" dirty="0"/>
              <a:t>	Cell: 440 409 1766</a:t>
            </a:r>
          </a:p>
          <a:p>
            <a:pPr algn="l" fontAlgn="auto">
              <a:spcBef>
                <a:spcPts val="0"/>
              </a:spcBef>
              <a:spcAft>
                <a:spcPts val="0"/>
              </a:spcAft>
            </a:pPr>
            <a:r>
              <a:rPr lang="en-US" sz="2800" i="0" dirty="0"/>
              <a:t>	borcherdsm@neorsd.org</a:t>
            </a:r>
          </a:p>
          <a:p>
            <a:pPr algn="l" fontAlgn="auto">
              <a:spcBef>
                <a:spcPts val="0"/>
              </a:spcBef>
              <a:spcAft>
                <a:spcPts val="0"/>
              </a:spcAft>
            </a:pPr>
            <a:r>
              <a:rPr lang="en-US" sz="1800" b="1" dirty="0">
                <a:solidFill>
                  <a:srgbClr val="FFFF00"/>
                </a:solidFill>
              </a:rPr>
              <a:t>	</a:t>
            </a:r>
          </a:p>
          <a:p>
            <a:pPr algn="l" fontAlgn="auto">
              <a:spcBef>
                <a:spcPts val="0"/>
              </a:spcBef>
              <a:spcAft>
                <a:spcPts val="0"/>
              </a:spcAft>
            </a:pPr>
            <a:r>
              <a:rPr lang="en-US" sz="2400" b="1" dirty="0">
                <a:solidFill>
                  <a:srgbClr val="FFFF00"/>
                </a:solidFill>
              </a:rPr>
              <a:t>	</a:t>
            </a:r>
            <a:endParaRPr lang="en-US" sz="1400" b="1" dirty="0">
              <a:solidFill>
                <a:srgbClr val="9BBB59">
                  <a:lumMod val="60000"/>
                  <a:lumOff val="40000"/>
                </a:srgbClr>
              </a:solidFill>
            </a:endParaRPr>
          </a:p>
          <a:p>
            <a:pPr algn="l" fontAlgn="auto">
              <a:spcBef>
                <a:spcPts val="0"/>
              </a:spcBef>
              <a:spcAft>
                <a:spcPts val="0"/>
              </a:spcAft>
            </a:pPr>
            <a:r>
              <a:rPr lang="en-US" sz="2400" b="1" dirty="0">
                <a:solidFill>
                  <a:srgbClr val="9BBB59">
                    <a:lumMod val="60000"/>
                    <a:lumOff val="40000"/>
                  </a:srgbClr>
                </a:solidFill>
              </a:rPr>
              <a:t>	</a:t>
            </a:r>
            <a:r>
              <a:rPr lang="en-US" sz="2800" b="1" dirty="0"/>
              <a:t>Stormwater Program: Community Resources</a:t>
            </a:r>
          </a:p>
          <a:p>
            <a:pPr algn="l" fontAlgn="auto">
              <a:spcBef>
                <a:spcPts val="0"/>
              </a:spcBef>
              <a:spcAft>
                <a:spcPts val="0"/>
              </a:spcAft>
              <a:buClr>
                <a:schemeClr val="accent3">
                  <a:lumMod val="60000"/>
                  <a:lumOff val="40000"/>
                </a:schemeClr>
              </a:buClr>
              <a:defRPr/>
            </a:pPr>
            <a:r>
              <a:rPr lang="en-US" sz="2400" dirty="0"/>
              <a:t>	</a:t>
            </a:r>
            <a:r>
              <a:rPr lang="en-US" sz="2400" u="sng" dirty="0"/>
              <a:t>http://www.neorsd.org/communitystormwaterresources.php</a:t>
            </a:r>
          </a:p>
          <a:p>
            <a:pPr fontAlgn="auto">
              <a:spcAft>
                <a:spcPts val="0"/>
              </a:spcAft>
            </a:pPr>
            <a:endParaRPr lang="en-US" sz="2400" dirty="0"/>
          </a:p>
        </p:txBody>
      </p:sp>
      <p:sp>
        <p:nvSpPr>
          <p:cNvPr id="7" name="Title 1"/>
          <p:cNvSpPr txBox="1">
            <a:spLocks/>
          </p:cNvSpPr>
          <p:nvPr/>
        </p:nvSpPr>
        <p:spPr>
          <a:xfrm>
            <a:off x="0" y="76200"/>
            <a:ext cx="9144000" cy="3429000"/>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endParaRPr kumimoji="0" lang="en-US" sz="3200" b="1" i="0" u="none" strike="noStrike" kern="1200" cap="none" spc="0" normalizeH="0" baseline="0" noProof="0" dirty="0">
              <a:ln>
                <a:noFill/>
              </a:ln>
              <a:solidFill>
                <a:schemeClr val="bg1"/>
              </a:solidFill>
              <a:effectLst/>
              <a:uLnTx/>
              <a:uFillTx/>
              <a:latin typeface="Tahoma" pitchFamily="34" charset="0"/>
              <a:ea typeface="+mj-ea"/>
              <a:cs typeface="Tahoma" pitchFamily="34" charset="0"/>
            </a:endParaRPr>
          </a:p>
        </p:txBody>
      </p:sp>
      <p:pic>
        <p:nvPicPr>
          <p:cNvPr id="9" name="Picture 8" descr="stormwater-program-branding_seal.png">
            <a:extLst>
              <a:ext uri="{FF2B5EF4-FFF2-40B4-BE49-F238E27FC236}">
                <a16:creationId xmlns:a16="http://schemas.microsoft.com/office/drawing/2014/main" id="{5BCF0B69-1151-4FA0-9587-604783A916E4}"/>
              </a:ext>
            </a:extLst>
          </p:cNvPr>
          <p:cNvPicPr>
            <a:picLocks noChangeAspect="1"/>
          </p:cNvPicPr>
          <p:nvPr/>
        </p:nvPicPr>
        <p:blipFill>
          <a:blip r:embed="rId3" cstate="print"/>
          <a:stretch>
            <a:fillRect/>
          </a:stretch>
        </p:blipFill>
        <p:spPr>
          <a:xfrm>
            <a:off x="4572000" y="1790700"/>
            <a:ext cx="4038600" cy="2237603"/>
          </a:xfrm>
          <a:prstGeom prst="rect">
            <a:avLst/>
          </a:prstGeom>
        </p:spPr>
      </p:pic>
      <p:sp>
        <p:nvSpPr>
          <p:cNvPr id="6" name="Title 2">
            <a:extLst>
              <a:ext uri="{FF2B5EF4-FFF2-40B4-BE49-F238E27FC236}">
                <a16:creationId xmlns:a16="http://schemas.microsoft.com/office/drawing/2014/main" id="{BB3AC0C3-66CF-49BA-899C-9BE91CA953B4}"/>
              </a:ext>
            </a:extLst>
          </p:cNvPr>
          <p:cNvSpPr>
            <a:spLocks noGrp="1"/>
          </p:cNvSpPr>
          <p:nvPr>
            <p:ph type="ctrTitle"/>
          </p:nvPr>
        </p:nvSpPr>
        <p:spPr>
          <a:xfrm>
            <a:off x="685800" y="190210"/>
            <a:ext cx="7772400" cy="1222375"/>
          </a:xfrm>
          <a:solidFill>
            <a:srgbClr val="31859C">
              <a:alpha val="52157"/>
            </a:srgbClr>
          </a:solidFill>
        </p:spPr>
        <p:txBody>
          <a:bodyPr/>
          <a:lstStyle/>
          <a:p>
            <a:r>
              <a:rPr lang="en-US" dirty="0"/>
              <a:t>WTL Contact</a:t>
            </a:r>
          </a:p>
        </p:txBody>
      </p:sp>
    </p:spTree>
    <p:extLst>
      <p:ext uri="{BB962C8B-B14F-4D97-AF65-F5344CB8AC3E}">
        <p14:creationId xmlns:p14="http://schemas.microsoft.com/office/powerpoint/2010/main" val="19372867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1_green-templat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emplate/>
  <TotalTime>18218</TotalTime>
  <Words>1478</Words>
  <Application>Microsoft Office PowerPoint</Application>
  <PresentationFormat>On-screen Show (4:3)</PresentationFormat>
  <Paragraphs>228</Paragraphs>
  <Slides>28</Slides>
  <Notes>17</Notes>
  <HiddenSlides>1</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28</vt:i4>
      </vt:variant>
    </vt:vector>
  </HeadingPairs>
  <TitlesOfParts>
    <vt:vector size="37" baseType="lpstr">
      <vt:lpstr>Arial</vt:lpstr>
      <vt:lpstr>Calibri</vt:lpstr>
      <vt:lpstr>Corbel</vt:lpstr>
      <vt:lpstr>Franklin Gothic Book</vt:lpstr>
      <vt:lpstr>Tahoma</vt:lpstr>
      <vt:lpstr>Times New Roman</vt:lpstr>
      <vt:lpstr>Verdana</vt:lpstr>
      <vt:lpstr>Wingdings</vt:lpstr>
      <vt:lpstr>1_green-template</vt:lpstr>
      <vt:lpstr>PowerPoint Presentation</vt:lpstr>
      <vt:lpstr>Watershed Advisory Committee Lake Erie Direct Tributaries Chagrin River March 2019 </vt:lpstr>
      <vt:lpstr>Agenda</vt:lpstr>
      <vt:lpstr>PowerPoint Presentation</vt:lpstr>
      <vt:lpstr>Community Cost-Share Project Ideas</vt:lpstr>
      <vt:lpstr>Local Sewer System  Evaluation Studies</vt:lpstr>
      <vt:lpstr>Sewer System Evaluation Studies</vt:lpstr>
      <vt:lpstr>PowerPoint Presentation</vt:lpstr>
      <vt:lpstr>Stormwater Master Plan</vt:lpstr>
      <vt:lpstr>Stormwater Master Plan Study Process</vt:lpstr>
      <vt:lpstr>PowerPoint Presentation</vt:lpstr>
      <vt:lpstr>Stormwater Master Plan Study Area</vt:lpstr>
      <vt:lpstr>Stormwater Master Plan Field Work Project Status</vt:lpstr>
      <vt:lpstr>Stormwater Master Plan Chagrin River / Lake Erie Direct Tributaries</vt:lpstr>
      <vt:lpstr>Stormwater Master Plan Upcoming Milestones</vt:lpstr>
      <vt:lpstr>PowerPoint Presentation</vt:lpstr>
      <vt:lpstr>PowerPoint Presentation</vt:lpstr>
      <vt:lpstr>PowerPoint Presentation</vt:lpstr>
      <vt:lpstr>Stormwater Master Plan Community Communication</vt:lpstr>
      <vt:lpstr>PowerPoint Presentation</vt:lpstr>
      <vt:lpstr>Stormwater Inspection and Maintenance (SWIM)</vt:lpstr>
      <vt:lpstr>SWIM Agenda</vt:lpstr>
      <vt:lpstr>Westside  SWIM Team</vt:lpstr>
      <vt:lpstr>Questions</vt:lpstr>
      <vt:lpstr>PowerPoint Presentation</vt:lpstr>
      <vt:lpstr>PowerPoint Presentation</vt:lpstr>
      <vt:lpstr>What’s Next</vt:lpstr>
      <vt:lpstr>WTL Contact</vt:lpstr>
    </vt:vector>
  </TitlesOfParts>
  <Company>NEORSD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Northeast Ohio  Regional Sewer District</dc:title>
  <dc:creator>Jennifer Pilkey Elting</dc:creator>
  <cp:lastModifiedBy>Michael Blair</cp:lastModifiedBy>
  <cp:revision>1160</cp:revision>
  <cp:lastPrinted>2018-11-09T19:15:55Z</cp:lastPrinted>
  <dcterms:created xsi:type="dcterms:W3CDTF">2010-07-27T12:23:32Z</dcterms:created>
  <dcterms:modified xsi:type="dcterms:W3CDTF">2019-02-26T18:15:45Z</dcterms:modified>
</cp:coreProperties>
</file>