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omments/comment1.xml" ContentType="application/vnd.openxmlformats-officedocument.presentationml.comments+xml"/>
  <Override PartName="/ppt/notesSlides/notesSlide2.xml" ContentType="application/vnd.openxmlformats-officedocument.presentationml.notesSlide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5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omments/comment2.xml" ContentType="application/vnd.openxmlformats-officedocument.presentationml.comments+xml"/>
  <Override PartName="/ppt/notesSlides/notesSlide5.xml" ContentType="application/vnd.openxmlformats-officedocument.presentationml.notesSlide+xml"/>
  <Override PartName="/ppt/comments/comment3.xml" ContentType="application/vnd.openxmlformats-officedocument.presentationml.comments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  <p:sldMasterId id="2147483703" r:id="rId2"/>
  </p:sldMasterIdLst>
  <p:notesMasterIdLst>
    <p:notesMasterId r:id="rId11"/>
  </p:notesMasterIdLst>
  <p:handoutMasterIdLst>
    <p:handoutMasterId r:id="rId12"/>
  </p:handoutMasterIdLst>
  <p:sldIdLst>
    <p:sldId id="1711" r:id="rId3"/>
    <p:sldId id="1943" r:id="rId4"/>
    <p:sldId id="1795" r:id="rId5"/>
    <p:sldId id="1948" r:id="rId6"/>
    <p:sldId id="1945" r:id="rId7"/>
    <p:sldId id="1946" r:id="rId8"/>
    <p:sldId id="1947" r:id="rId9"/>
    <p:sldId id="1869" r:id="rId10"/>
  </p:sldIdLst>
  <p:sldSz cx="9144000" cy="6858000" type="screen4x3"/>
  <p:notesSz cx="7023100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ahoma" pitchFamily="34" charset="0"/>
        <a:ea typeface="ＭＳ Ｐゴシック" pitchFamily="1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1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avid Ritter" initials="DR" lastIdx="14" clrIdx="0">
    <p:extLst>
      <p:ext uri="{19B8F6BF-5375-455C-9EA6-DF929625EA0E}">
        <p15:presenceInfo xmlns:p15="http://schemas.microsoft.com/office/powerpoint/2012/main" userId="S::RitterD@neorsd.org::311205bd-2c4d-400d-bf4b-988b3e3f0f42" providerId="AD"/>
      </p:ext>
    </p:extLst>
  </p:cmAuthor>
  <p:cmAuthor id="2" name="Rachel Webb" initials="RW" lastIdx="7" clrIdx="1">
    <p:extLst>
      <p:ext uri="{19B8F6BF-5375-455C-9EA6-DF929625EA0E}">
        <p15:presenceInfo xmlns:p15="http://schemas.microsoft.com/office/powerpoint/2012/main" userId="S-1-5-21-1837835149-3810335262-1774600027-696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FFFF"/>
    <a:srgbClr val="95B3D7"/>
    <a:srgbClr val="31859C"/>
    <a:srgbClr val="000000"/>
    <a:srgbClr val="7EC234"/>
    <a:srgbClr val="33CC33"/>
    <a:srgbClr val="009900"/>
    <a:srgbClr val="6699FF"/>
    <a:srgbClr val="E4F3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91" autoAdjust="0"/>
    <p:restoredTop sz="83394" autoAdjust="0"/>
  </p:normalViewPr>
  <p:slideViewPr>
    <p:cSldViewPr>
      <p:cViewPr varScale="1">
        <p:scale>
          <a:sx n="72" d="100"/>
          <a:sy n="72" d="100"/>
        </p:scale>
        <p:origin x="1546" y="53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931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commentAuthors" Target="commentAuthor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pieChart>
        <c:varyColors val="1"/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Cuyahoga</a:t>
            </a:r>
            <a:r>
              <a:rPr lang="en-US" baseline="0" dirty="0"/>
              <a:t> River South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FF9999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0.98799999999999999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B21-4F3E-8BE0-77BC5AEA7A4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1.2000000000000011E-2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B21-4F3E-8BE0-77BC5AEA7A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Cuyahoga</a:t>
            </a:r>
            <a:r>
              <a:rPr lang="en-US" baseline="0" dirty="0"/>
              <a:t> River North</a:t>
            </a:r>
            <a:endParaRPr lang="en-US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44452363822582736"/>
          <c:y val="0.20300813759352734"/>
          <c:w val="0.5147356329146594"/>
          <c:h val="0.74473140105545932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FF505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7.6399999999999996E-2</c:v>
                </c:pt>
                <c:pt idx="1">
                  <c:v>0.55330000000000001</c:v>
                </c:pt>
                <c:pt idx="2">
                  <c:v>0.77839999999999998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354-4753-A1A3-BE106264BD7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0.92359999999999998</c:v>
                </c:pt>
                <c:pt idx="1">
                  <c:v>0.44669999999999999</c:v>
                </c:pt>
                <c:pt idx="2">
                  <c:v>0.22160000000000002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354-4753-A1A3-BE106264BD7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Rocky River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0.1255</c:v>
                </c:pt>
                <c:pt idx="1">
                  <c:v>0.28239999999999998</c:v>
                </c:pt>
                <c:pt idx="2">
                  <c:v>0.6804</c:v>
                </c:pt>
                <c:pt idx="3">
                  <c:v>0.87090000000000001</c:v>
                </c:pt>
                <c:pt idx="4">
                  <c:v>0.87090000000000001</c:v>
                </c:pt>
                <c:pt idx="5">
                  <c:v>0.87090000000000001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717-410B-B5E8-D5B19E91A10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0.87450000000000006</c:v>
                </c:pt>
                <c:pt idx="1">
                  <c:v>0.71760000000000002</c:v>
                </c:pt>
                <c:pt idx="2">
                  <c:v>0.3196</c:v>
                </c:pt>
                <c:pt idx="3">
                  <c:v>0.12909999999999999</c:v>
                </c:pt>
                <c:pt idx="4">
                  <c:v>0.12909999999999999</c:v>
                </c:pt>
                <c:pt idx="5">
                  <c:v>0.12909999999999999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717-410B-B5E8-D5B19E91A1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r>
              <a:rPr lang="en-US" dirty="0"/>
              <a:t>Chagrin/Lake Erie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Corbel" panose="020B0503020204020204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Complete</c:v>
                </c:pt>
              </c:strCache>
            </c:strRef>
          </c:tx>
          <c:spPr>
            <a:solidFill>
              <a:srgbClr val="7030A0"/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0</c:v>
                </c:pt>
                <c:pt idx="1">
                  <c:v>0.1</c:v>
                </c:pt>
                <c:pt idx="2">
                  <c:v>0.04</c:v>
                </c:pt>
                <c:pt idx="3">
                  <c:v>0.1076</c:v>
                </c:pt>
                <c:pt idx="4">
                  <c:v>0.1076</c:v>
                </c:pt>
                <c:pt idx="5">
                  <c:v>0.1076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DA-4ABF-93BC-57C51D286354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Remaining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  <a:ln>
              <a:noFill/>
            </a:ln>
            <a:effectLst/>
          </c:spPr>
          <c:invertIfNegative val="0"/>
          <c:cat>
            <c:strRef>
              <c:f>Sheet1!$A$2:$A$7</c:f>
              <c:strCache>
                <c:ptCount val="6"/>
                <c:pt idx="0">
                  <c:v>Stormwater Master Plan</c:v>
                </c:pt>
                <c:pt idx="1">
                  <c:v>Alternatives Development</c:v>
                </c:pt>
                <c:pt idx="2">
                  <c:v>RSS Modeling</c:v>
                </c:pt>
                <c:pt idx="3">
                  <c:v>Condition Assessments</c:v>
                </c:pt>
                <c:pt idx="4">
                  <c:v>Field Investigations</c:v>
                </c:pt>
                <c:pt idx="5">
                  <c:v>Data Collection &amp; Review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1</c:v>
                </c:pt>
                <c:pt idx="1">
                  <c:v>0.9</c:v>
                </c:pt>
                <c:pt idx="2">
                  <c:v>0.96</c:v>
                </c:pt>
                <c:pt idx="3">
                  <c:v>0.89239999999999997</c:v>
                </c:pt>
                <c:pt idx="4">
                  <c:v>0.89239999999999997</c:v>
                </c:pt>
                <c:pt idx="5">
                  <c:v>0.89239999999999997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DA-4ABF-93BC-57C51D28635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480348976"/>
        <c:axId val="609097832"/>
      </c:barChart>
      <c:catAx>
        <c:axId val="480348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noFill/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Corbel" panose="020B0503020204020204" pitchFamily="34" charset="0"/>
                <a:ea typeface="+mn-ea"/>
                <a:cs typeface="+mn-cs"/>
              </a:defRPr>
            </a:pPr>
            <a:endParaRPr lang="en-US"/>
          </a:p>
        </c:txPr>
        <c:crossAx val="609097832"/>
        <c:crosses val="autoZero"/>
        <c:auto val="1"/>
        <c:lblAlgn val="ctr"/>
        <c:lblOffset val="100"/>
        <c:noMultiLvlLbl val="0"/>
      </c:catAx>
      <c:valAx>
        <c:axId val="609097832"/>
        <c:scaling>
          <c:orientation val="minMax"/>
        </c:scaling>
        <c:delete val="1"/>
        <c:axPos val="b"/>
        <c:numFmt formatCode="0%" sourceLinked="1"/>
        <c:majorTickMark val="none"/>
        <c:minorTickMark val="none"/>
        <c:tickLblPos val="nextTo"/>
        <c:crossAx val="480348976"/>
        <c:crosses val="autoZero"/>
        <c:crossBetween val="between"/>
        <c:minorUnit val="0.25"/>
      </c:valAx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latin typeface="Corbel" panose="020B0503020204020204" pitchFamily="34" charset="0"/>
        </a:defRPr>
      </a:pPr>
      <a:endParaRPr lang="en-US"/>
    </a:p>
  </c:txPr>
  <c:externalData r:id="rId4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3T09:54:26.765" idx="12">
    <p:pos x="10" y="10"/>
    <p:text>Remaining Budget?</p:text>
    <p:extLst>
      <p:ext uri="{C676402C-5697-4E1C-873F-D02D1690AC5C}">
        <p15:threadingInfo xmlns:p15="http://schemas.microsoft.com/office/powerpoint/2012/main" timeZoneBias="240"/>
      </p:ext>
    </p:extLst>
  </p:cm>
  <p:cm authorId="2" dt="2019-03-13T11:51:06.594" idx="5">
    <p:pos x="10" y="106"/>
    <p:text>They are behind in inovices. I had to remind them today to submit for January. With January's invoice $187,559 remains. this does not include PSAR 8 that we discussed today.</p:text>
    <p:extLst>
      <p:ext uri="{C676402C-5697-4E1C-873F-D02D1690AC5C}">
        <p15:threadingInfo xmlns:p15="http://schemas.microsoft.com/office/powerpoint/2012/main" timeZoneBias="240">
          <p15:parentCm authorId="1" idx="12"/>
        </p15:threadingInfo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3T09:55:30.302" idx="13">
    <p:pos x="10" y="10"/>
    <p:text>The budget items on the previous slide related to Baseline incluse $$ that we might no be spending correct? The project costs do not define WHO spending the money  just how much.</p:text>
    <p:extLst>
      <p:ext uri="{C676402C-5697-4E1C-873F-D02D1690AC5C}">
        <p15:threadingInfo xmlns:p15="http://schemas.microsoft.com/office/powerpoint/2012/main" timeZoneBias="240"/>
      </p:ext>
    </p:extLst>
  </p:cm>
  <p:cm authorId="2" dt="2019-03-13T11:53:13.871" idx="6">
    <p:pos x="10" y="106"/>
    <p:text>correct on both questions/statements.</p:text>
    <p:extLst>
      <p:ext uri="{C676402C-5697-4E1C-873F-D02D1690AC5C}">
        <p15:threadingInfo xmlns:p15="http://schemas.microsoft.com/office/powerpoint/2012/main" timeZoneBias="240">
          <p15:parentCm authorId="1" idx="13"/>
        </p15:threadingInfo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3-13T09:56:58.473" idx="14">
    <p:pos x="984" y="1579"/>
    <p:text>Can you give me the names of the 6 projects</p:text>
    <p:extLst>
      <p:ext uri="{C676402C-5697-4E1C-873F-D02D1690AC5C}">
        <p15:threadingInfo xmlns:p15="http://schemas.microsoft.com/office/powerpoint/2012/main" timeZoneBias="240"/>
      </p:ext>
    </p:extLst>
  </p:cm>
  <p:cm authorId="2" dt="2019-03-13T11:53:42.586" idx="7">
    <p:pos x="984" y="1675"/>
    <p:text>I inadvertently put them in the previous slide notes. The slide notes have been updated appropriately</p:text>
    <p:extLst>
      <p:ext uri="{C676402C-5697-4E1C-873F-D02D1690AC5C}">
        <p15:threadingInfo xmlns:p15="http://schemas.microsoft.com/office/powerpoint/2012/main" timeZoneBias="240">
          <p15:parentCm authorId="1" idx="14"/>
        </p15:threadingInfo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9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t" anchorCtr="0" compatLnSpc="1">
            <a:prstTxWarp prst="textNoShape">
              <a:avLst/>
            </a:prstTxWarp>
          </a:bodyPr>
          <a:lstStyle>
            <a:lvl1pPr defTabSz="937821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77929" y="9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t" anchorCtr="0" compatLnSpc="1">
            <a:prstTxWarp prst="textNoShape">
              <a:avLst/>
            </a:prstTxWarp>
          </a:bodyPr>
          <a:lstStyle>
            <a:lvl1pPr algn="r" defTabSz="937821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6" y="8842733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b" anchorCtr="0" compatLnSpc="1">
            <a:prstTxWarp prst="textNoShape">
              <a:avLst/>
            </a:prstTxWarp>
          </a:bodyPr>
          <a:lstStyle>
            <a:lvl1pPr defTabSz="937821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77929" y="8842733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b" anchorCtr="0" compatLnSpc="1">
            <a:prstTxWarp prst="textNoShape">
              <a:avLst/>
            </a:prstTxWarp>
          </a:bodyPr>
          <a:lstStyle>
            <a:lvl1pPr algn="r" defTabSz="937821">
              <a:defRPr sz="1300" smtClean="0">
                <a:latin typeface="Arial" charset="0"/>
              </a:defRPr>
            </a:lvl1pPr>
          </a:lstStyle>
          <a:p>
            <a:pPr>
              <a:defRPr/>
            </a:pPr>
            <a:fld id="{C47E0E11-BD49-48D3-892E-28D73078E91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29872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6" y="9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t" anchorCtr="0" compatLnSpc="1">
            <a:prstTxWarp prst="textNoShape">
              <a:avLst/>
            </a:prstTxWarp>
          </a:bodyPr>
          <a:lstStyle>
            <a:lvl1pPr defTabSz="937821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9456" y="9"/>
            <a:ext cx="3043648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t" anchorCtr="0" compatLnSpc="1">
            <a:prstTxWarp prst="textNoShape">
              <a:avLst/>
            </a:prstTxWarp>
          </a:bodyPr>
          <a:lstStyle>
            <a:lvl1pPr algn="r" defTabSz="937821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47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4275" y="700088"/>
            <a:ext cx="4656138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35807" y="4422139"/>
            <a:ext cx="5151493" cy="4188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6" y="8844269"/>
            <a:ext cx="3043649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b" anchorCtr="0" compatLnSpc="1">
            <a:prstTxWarp prst="textNoShape">
              <a:avLst/>
            </a:prstTxWarp>
          </a:bodyPr>
          <a:lstStyle>
            <a:lvl1pPr defTabSz="937821">
              <a:defRPr sz="1300" smtClean="0"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9456" y="8844269"/>
            <a:ext cx="3043648" cy="464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767" tIns="46882" rIns="93767" bIns="46882" numCol="1" anchor="b" anchorCtr="0" compatLnSpc="1">
            <a:prstTxWarp prst="textNoShape">
              <a:avLst/>
            </a:prstTxWarp>
          </a:bodyPr>
          <a:lstStyle>
            <a:lvl1pPr algn="r" defTabSz="937821">
              <a:defRPr sz="1300" smtClean="0"/>
            </a:lvl1pPr>
          </a:lstStyle>
          <a:p>
            <a:pPr>
              <a:defRPr/>
            </a:pPr>
            <a:fld id="{82B96188-D43D-4A97-BA46-C093088670A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049549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Billed thru January - $4.69M; Earned Value $4.70M</a:t>
            </a:r>
          </a:p>
          <a:p>
            <a:r>
              <a:rPr lang="en-US" dirty="0"/>
              <a:t>January Invoice - $26,142</a:t>
            </a:r>
          </a:p>
          <a:p>
            <a:r>
              <a:rPr lang="en-US" dirty="0"/>
              <a:t>Estimated Balance –about $187,559.14</a:t>
            </a:r>
          </a:p>
          <a:p>
            <a:r>
              <a:rPr lang="en-US" dirty="0"/>
              <a:t>This does not include the PSAR7 or PSAR8.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5181">
              <a:defRPr/>
            </a:pPr>
            <a:fld id="{C47A455E-E12F-4AD6-8D09-3F119BC03DC9}" type="slidenum">
              <a:rPr lang="en-US">
                <a:solidFill>
                  <a:srgbClr val="000000"/>
                </a:solidFill>
              </a:rPr>
              <a:pPr defTabSz="905181">
                <a:defRPr/>
              </a:pPr>
              <a:t>2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5849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882522" fontAlgn="auto">
              <a:spcBef>
                <a:spcPts val="0"/>
              </a:spcBef>
              <a:spcAft>
                <a:spcPts val="0"/>
              </a:spcAft>
              <a:defRPr/>
            </a:pPr>
            <a:fld id="{C47A455E-E12F-4AD6-8D09-3F119BC03DC9}" type="slidenum">
              <a:rPr lang="en-US" sz="1700" kern="0">
                <a:solidFill>
                  <a:prstClr val="black"/>
                </a:solidFill>
              </a:rPr>
              <a:pPr defTabSz="882522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en-US" sz="1700" kern="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8877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term Construction Cost is used instead of project cost, because that is the how the costs are referenced in </a:t>
            </a:r>
            <a:r>
              <a:rPr lang="en-US"/>
              <a:t>the report.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0518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47A455E-E12F-4AD6-8D09-3F119BC03DC9}" type="slidenum">
              <a:rPr kumimoji="0" lang="en-US" sz="13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ＭＳ Ｐゴシック" pitchFamily="1" charset="-128"/>
                <a:cs typeface="+mn-cs"/>
              </a:rPr>
              <a:pPr marL="0" marR="0" lvl="0" indent="0" algn="r" defTabSz="905181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3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ＭＳ Ｐゴシック" pitchFamily="1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817565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Baseline recommendations are common to all projects and alternatives.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5181">
              <a:defRPr/>
            </a:pPr>
            <a:fld id="{C47A455E-E12F-4AD6-8D09-3F119BC03DC9}" type="slidenum">
              <a:rPr lang="en-US">
                <a:solidFill>
                  <a:srgbClr val="000000"/>
                </a:solidFill>
              </a:rPr>
              <a:pPr defTabSz="905181">
                <a:defRPr/>
              </a:pPr>
              <a:t>5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9026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Chippewa Creek SWMP Project Area 9 - Echo Lane Flooding Project in Broadview Heights (Broadview Heights)</a:t>
            </a:r>
          </a:p>
          <a:p>
            <a:r>
              <a:rPr lang="en-US" dirty="0"/>
              <a:t>Indian Creek SWMP Project Area 1 - Valley View/E Aurora (Macedonia)</a:t>
            </a:r>
          </a:p>
          <a:p>
            <a:r>
              <a:rPr lang="en-US" dirty="0"/>
              <a:t>Brandywine Creek SWMP Project Area 4 - E Highland Restoration (Macedonia)</a:t>
            </a:r>
          </a:p>
          <a:p>
            <a:r>
              <a:rPr lang="en-US" dirty="0"/>
              <a:t>Indian Creek SWMP Project Area 2 - Bedford/Ledge Flooding (Macedonia)</a:t>
            </a:r>
          </a:p>
          <a:p>
            <a:r>
              <a:rPr lang="en-US" dirty="0"/>
              <a:t>Brandywine Creek SWMP Project Area 1 - Stream Restoration (Sagamore Hills </a:t>
            </a:r>
            <a:r>
              <a:rPr lang="en-US" dirty="0" err="1"/>
              <a:t>Twp</a:t>
            </a:r>
            <a:r>
              <a:rPr lang="en-US" dirty="0"/>
              <a:t>)</a:t>
            </a:r>
          </a:p>
          <a:p>
            <a:r>
              <a:rPr lang="en-US" dirty="0"/>
              <a:t>Chippewa Creek SWMP Project Area 6 - Flooding near Cherry Hill Lane (Broadview Heights) 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5181">
              <a:defRPr/>
            </a:pPr>
            <a:fld id="{C47A455E-E12F-4AD6-8D09-3F119BC03DC9}" type="slidenum">
              <a:rPr lang="en-US">
                <a:solidFill>
                  <a:srgbClr val="000000"/>
                </a:solidFill>
              </a:rPr>
              <a:pPr defTabSz="905181">
                <a:defRPr/>
              </a:pPr>
              <a:t>6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0130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The discussion will focus on the technical findings of the reports, details on projects responsibility will need further discussion for those areas where there is a shared responsibility.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05181">
              <a:defRPr/>
            </a:pPr>
            <a:fld id="{C47A455E-E12F-4AD6-8D09-3F119BC03DC9}" type="slidenum">
              <a:rPr lang="en-US">
                <a:solidFill>
                  <a:srgbClr val="000000"/>
                </a:solidFill>
              </a:rPr>
              <a:pPr defTabSz="905181">
                <a:defRPr/>
              </a:pPr>
              <a:t>7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201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222375"/>
          </a:xfrm>
        </p:spPr>
        <p:txBody>
          <a:bodyPr/>
          <a:lstStyle>
            <a:lvl1pPr>
              <a:defRPr sz="6000" i="1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3600" i="1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A2103620-FFE5-4724-B084-847CDD55B11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513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1"/>
            <a:ext cx="7467600" cy="4267200"/>
          </a:xfrm>
        </p:spPr>
        <p:txBody>
          <a:bodyPr>
            <a:normAutofit/>
          </a:bodyPr>
          <a:lstStyle>
            <a:lvl1pPr>
              <a:defRPr sz="4000">
                <a:latin typeface="Corbel" panose="020B0503020204020204" pitchFamily="34" charset="0"/>
              </a:defRPr>
            </a:lvl1pPr>
            <a:lvl2pPr>
              <a:defRPr sz="3600">
                <a:latin typeface="Corbel" panose="020B0503020204020204" pitchFamily="34" charset="0"/>
              </a:defRPr>
            </a:lvl2pPr>
            <a:lvl3pPr>
              <a:defRPr sz="3200">
                <a:latin typeface="Corbel" panose="020B0503020204020204" pitchFamily="34" charset="0"/>
              </a:defRPr>
            </a:lvl3pPr>
            <a:lvl4pPr>
              <a:defRPr sz="2800">
                <a:latin typeface="Corbel" panose="020B0503020204020204" pitchFamily="34" charset="0"/>
              </a:defRPr>
            </a:lvl4pPr>
            <a:lvl5pPr>
              <a:defRPr sz="2800"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169A36E9-1A3A-424B-A56E-C60D6236244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577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F1B8-1887-4B84-809E-4635C90002E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7105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D17424-8D08-4884-B824-0411A773947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1604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6417A2-E1EE-4F36-A27E-13299CE0B7F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3035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CDF72-2F4C-4552-A738-F16DFCA2671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631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3A0337-C8AF-4629-AE01-F6224C10B37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4125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07E3D-5276-4BC6-89A0-15EF1F1B6BF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47540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81A6D0-9C84-4688-8F17-616594E6424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052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BC51E7-817F-4559-B44B-6A1D6465EA9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54196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FD30C-0B88-4D43-B863-C96BB1D6992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41502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447800"/>
            <a:ext cx="7772400" cy="1222375"/>
          </a:xfrm>
        </p:spPr>
        <p:txBody>
          <a:bodyPr/>
          <a:lstStyle>
            <a:lvl1pPr>
              <a:defRPr sz="6000" i="1">
                <a:latin typeface="Corbel" panose="020B0503020204020204" pitchFamily="34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3600" i="1">
                <a:solidFill>
                  <a:schemeClr val="bg1"/>
                </a:solidFill>
                <a:latin typeface="Corbel" panose="020B0503020204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A2103620-FFE5-4724-B084-847CDD55B11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6758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1600201"/>
            <a:ext cx="7467600" cy="4267200"/>
          </a:xfrm>
        </p:spPr>
        <p:txBody>
          <a:bodyPr>
            <a:normAutofit/>
          </a:bodyPr>
          <a:lstStyle>
            <a:lvl1pPr>
              <a:defRPr sz="4000">
                <a:latin typeface="Corbel" panose="020B0503020204020204" pitchFamily="34" charset="0"/>
              </a:defRPr>
            </a:lvl1pPr>
            <a:lvl2pPr>
              <a:defRPr sz="3600">
                <a:latin typeface="Corbel" panose="020B0503020204020204" pitchFamily="34" charset="0"/>
              </a:defRPr>
            </a:lvl2pPr>
            <a:lvl3pPr>
              <a:defRPr sz="3200">
                <a:latin typeface="Corbel" panose="020B0503020204020204" pitchFamily="34" charset="0"/>
              </a:defRPr>
            </a:lvl3pPr>
            <a:lvl4pPr>
              <a:defRPr sz="2800">
                <a:latin typeface="Corbel" panose="020B0503020204020204" pitchFamily="34" charset="0"/>
              </a:defRPr>
            </a:lvl4pPr>
            <a:lvl5pPr>
              <a:defRPr sz="2800">
                <a:latin typeface="Corbel" panose="020B050302020402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169A36E9-1A3A-424B-A56E-C60D6236244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49477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1EF1B8-1887-4B84-809E-4635C90002E1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0627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D17424-8D08-4884-B824-0411A773947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97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46417A2-E1EE-4F36-A27E-13299CE0B7F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256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7CDF72-2F4C-4552-A738-F16DFCA2671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26108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3A0337-C8AF-4629-AE01-F6224C10B370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377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D507E3D-5276-4BC6-89A0-15EF1F1B6BF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6607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81A6D0-9C84-4688-8F17-616594E6424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660025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3BC51E7-817F-4559-B44B-6A1D6465EA96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6696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67400" y="624840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2CFD30C-0B88-4D43-B863-C96BB1D69929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0862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7ADAA1C-A48C-464C-A55D-EE4C3FECC8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00201"/>
            <a:ext cx="8382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F9B955C7-8711-4FB8-9B0D-0FCF3577918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33" t="59945" r="33334" b="14196"/>
          <a:stretch/>
        </p:blipFill>
        <p:spPr>
          <a:xfrm>
            <a:off x="8001000" y="6035587"/>
            <a:ext cx="762000" cy="5213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19071"/>
            <a:ext cx="3048000" cy="43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3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chemeClr val="bg1"/>
          </a:solidFill>
          <a:latin typeface="Corbel" panose="020B0503020204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7ADAA1C-A48C-464C-A55D-EE4C3FECC82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r="12500"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 txBox="1">
            <a:spLocks/>
          </p:cNvSpPr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458200" cy="1143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4800" y="1600201"/>
            <a:ext cx="8382000" cy="4267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0"/>
            <a:ext cx="533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  <a:latin typeface="Corbel" panose="020B0503020204020204" pitchFamily="34" charset="0"/>
              </a:defRPr>
            </a:lvl1pPr>
          </a:lstStyle>
          <a:p>
            <a:pPr>
              <a:defRPr/>
            </a:pPr>
            <a:fld id="{F9B955C7-8711-4FB8-9B0D-0FCF35779185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833" t="59945" r="33334" b="14196"/>
          <a:stretch/>
        </p:blipFill>
        <p:spPr>
          <a:xfrm>
            <a:off x="8001000" y="6035587"/>
            <a:ext cx="762000" cy="52136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6119071"/>
            <a:ext cx="3014662" cy="437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581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800" b="1" kern="1200">
          <a:solidFill>
            <a:schemeClr val="bg1"/>
          </a:solidFill>
          <a:latin typeface="Corbel" panose="020B0503020204020204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40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36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800" kern="1200">
          <a:solidFill>
            <a:schemeClr val="bg1"/>
          </a:solidFill>
          <a:latin typeface="Corbel" panose="020B0503020204020204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5" Type="http://schemas.openxmlformats.org/officeDocument/2006/relationships/comments" Target="../comments/commen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28600"/>
            <a:ext cx="8503387" cy="838200"/>
          </a:xfrm>
        </p:spPr>
        <p:txBody>
          <a:bodyPr/>
          <a:lstStyle/>
          <a:p>
            <a:r>
              <a:rPr lang="en-US" sz="6000" dirty="0">
                <a:latin typeface="Corbel" panose="020B0503020204020204" pitchFamily="34" charset="0"/>
              </a:rPr>
              <a:t>Stormwater Master Plan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B41D58-E317-429D-AD4E-B676946D732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0"/>
          <a:stretch/>
        </p:blipFill>
        <p:spPr>
          <a:xfrm>
            <a:off x="304800" y="1183737"/>
            <a:ext cx="8503387" cy="559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29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Chart 17">
            <a:extLst>
              <a:ext uri="{FF2B5EF4-FFF2-40B4-BE49-F238E27FC236}">
                <a16:creationId xmlns:a16="http://schemas.microsoft.com/office/drawing/2014/main" id="{758B8A78-66FB-450C-9F6F-6CE588CE4EF2}"/>
              </a:ext>
            </a:extLst>
          </p:cNvPr>
          <p:cNvGraphicFramePr/>
          <p:nvPr>
            <p:extLst/>
          </p:nvPr>
        </p:nvGraphicFramePr>
        <p:xfrm>
          <a:off x="6452714" y="4038600"/>
          <a:ext cx="2029771" cy="19013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Title 1">
            <a:extLst>
              <a:ext uri="{FF2B5EF4-FFF2-40B4-BE49-F238E27FC236}">
                <a16:creationId xmlns:a16="http://schemas.microsoft.com/office/drawing/2014/main" id="{D46A3320-EEE1-4688-BB52-E6FDEC1DD1D9}"/>
              </a:ext>
            </a:extLst>
          </p:cNvPr>
          <p:cNvSpPr txBox="1">
            <a:spLocks/>
          </p:cNvSpPr>
          <p:nvPr/>
        </p:nvSpPr>
        <p:spPr>
          <a:xfrm>
            <a:off x="-6485" y="228600"/>
            <a:ext cx="9144000" cy="689494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Cuyahoga River South SWMP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AF50677-CA2D-445C-91A7-74934D97F76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90" r="19294" b="2941"/>
          <a:stretch/>
        </p:blipFill>
        <p:spPr>
          <a:xfrm>
            <a:off x="76200" y="1219200"/>
            <a:ext cx="5333999" cy="5486400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D7A5E9E1-8C55-4D14-A267-9A63F52AA1D4}"/>
              </a:ext>
            </a:extLst>
          </p:cNvPr>
          <p:cNvSpPr txBox="1">
            <a:spLocks/>
          </p:cNvSpPr>
          <p:nvPr/>
        </p:nvSpPr>
        <p:spPr>
          <a:xfrm>
            <a:off x="5410200" y="2183446"/>
            <a:ext cx="3733800" cy="29718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txBody>
          <a:bodyPr/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rgbClr val="C3D69B"/>
                </a:solidFill>
                <a:latin typeface="Verdana" pitchFamily="34" charset="0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" indent="0">
              <a:buNone/>
              <a:defRPr/>
            </a:pPr>
            <a:r>
              <a:rPr lang="en-US" sz="2000" b="1" u="sng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Total Study Area</a:t>
            </a:r>
            <a:endParaRPr kumimoji="0" lang="en-US" sz="2000" b="1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184,000 acres </a:t>
            </a: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Subwatersheds in the</a:t>
            </a: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kumimoji="0" lang="en-US" sz="20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SWSA</a:t>
            </a:r>
          </a:p>
          <a:p>
            <a:pPr indent="-285750">
              <a:buFont typeface="Wingdings" panose="05000000000000000000" pitchFamily="2" charset="2"/>
              <a:buChar char="Ø"/>
              <a:defRPr/>
            </a:pPr>
            <a:r>
              <a:rPr lang="en-US" sz="2000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24 WAC Member Communities</a:t>
            </a:r>
          </a:p>
          <a:p>
            <a:pPr marL="57150" indent="0">
              <a:buNone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" indent="0">
              <a:buNone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Budget:  $5.20 Million</a:t>
            </a:r>
          </a:p>
          <a:p>
            <a:pPr marL="57150" indent="0">
              <a:buNone/>
              <a:defRPr/>
            </a:pPr>
            <a:r>
              <a:rPr lang="en-US" sz="2000" b="1" dirty="0">
                <a:solidFill>
                  <a:schemeClr val="tx1"/>
                </a:solidFill>
                <a:latin typeface="Corbel" panose="020B0503020204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Completion: April 2019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57150" indent="0">
              <a:buNone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orbel" panose="020B0503020204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618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CE4DA-515F-4199-A4A8-D025273078F6}"/>
              </a:ext>
            </a:extLst>
          </p:cNvPr>
          <p:cNvSpPr/>
          <p:nvPr/>
        </p:nvSpPr>
        <p:spPr>
          <a:xfrm>
            <a:off x="304800" y="914400"/>
            <a:ext cx="8458200" cy="5105400"/>
          </a:xfrm>
          <a:prstGeom prst="rect">
            <a:avLst/>
          </a:prstGeom>
          <a:solidFill>
            <a:schemeClr val="accent1">
              <a:lumMod val="60000"/>
              <a:lumOff val="40000"/>
              <a:alpha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C337E9A-275F-4F53-8BD5-6590CF0C33E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9144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l" defTabSz="75438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Stormwater Master Planning </a:t>
            </a:r>
          </a:p>
          <a:p>
            <a:pPr marL="0" marR="0" lvl="0" indent="0" algn="ctr" defTabSz="75438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(status through 2/25/2019)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BFFF4993-53D5-44D8-84B0-78D5C0C4F830}"/>
              </a:ext>
            </a:extLst>
          </p:cNvPr>
          <p:cNvGraphicFramePr/>
          <p:nvPr>
            <p:extLst/>
          </p:nvPr>
        </p:nvGraphicFramePr>
        <p:xfrm>
          <a:off x="509954" y="914400"/>
          <a:ext cx="3429000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3A31A053-BA7D-4A5A-809C-50899A513C29}"/>
              </a:ext>
            </a:extLst>
          </p:cNvPr>
          <p:cNvGraphicFramePr/>
          <p:nvPr>
            <p:extLst/>
          </p:nvPr>
        </p:nvGraphicFramePr>
        <p:xfrm>
          <a:off x="4853354" y="914400"/>
          <a:ext cx="3429001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Chart 7">
            <a:extLst>
              <a:ext uri="{FF2B5EF4-FFF2-40B4-BE49-F238E27FC236}">
                <a16:creationId xmlns:a16="http://schemas.microsoft.com/office/drawing/2014/main" id="{DDD187D5-F99D-4E14-84DC-D643CA964BB3}"/>
              </a:ext>
            </a:extLst>
          </p:cNvPr>
          <p:cNvGraphicFramePr/>
          <p:nvPr>
            <p:extLst/>
          </p:nvPr>
        </p:nvGraphicFramePr>
        <p:xfrm>
          <a:off x="715108" y="3505200"/>
          <a:ext cx="3429000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45C3B6CA-999F-4D44-AF2D-A1663E104C7E}"/>
              </a:ext>
            </a:extLst>
          </p:cNvPr>
          <p:cNvGraphicFramePr/>
          <p:nvPr>
            <p:extLst/>
          </p:nvPr>
        </p:nvGraphicFramePr>
        <p:xfrm>
          <a:off x="4983297" y="3531864"/>
          <a:ext cx="3299058" cy="267314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667B1292-CAAA-41DB-95C3-EDFECEFFB487}"/>
              </a:ext>
            </a:extLst>
          </p:cNvPr>
          <p:cNvSpPr txBox="1"/>
          <p:nvPr/>
        </p:nvSpPr>
        <p:spPr>
          <a:xfrm>
            <a:off x="1538306" y="3886200"/>
            <a:ext cx="16546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April 2020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71153BD-66B4-4EF8-8125-7D014F66F533}"/>
              </a:ext>
            </a:extLst>
          </p:cNvPr>
          <p:cNvSpPr txBox="1"/>
          <p:nvPr/>
        </p:nvSpPr>
        <p:spPr>
          <a:xfrm>
            <a:off x="5659924" y="3892935"/>
            <a:ext cx="163538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May 2021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5106538-237A-4187-9E7A-FB5FB4AB8BB8}"/>
              </a:ext>
            </a:extLst>
          </p:cNvPr>
          <p:cNvSpPr txBox="1"/>
          <p:nvPr/>
        </p:nvSpPr>
        <p:spPr>
          <a:xfrm>
            <a:off x="1160453" y="1295400"/>
            <a:ext cx="164981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April 2019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B75D258-CB3D-4A5C-BF1F-0921B78DA40A}"/>
              </a:ext>
            </a:extLst>
          </p:cNvPr>
          <p:cNvSpPr txBox="1"/>
          <p:nvPr/>
        </p:nvSpPr>
        <p:spPr>
          <a:xfrm>
            <a:off x="5584023" y="1295400"/>
            <a:ext cx="193674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>
                <a:latin typeface="Corbel" panose="020B0503020204020204" pitchFamily="34" charset="0"/>
              </a:rPr>
              <a:t>Completion Date:  November 2019</a:t>
            </a:r>
          </a:p>
        </p:txBody>
      </p:sp>
    </p:spTree>
    <p:extLst>
      <p:ext uri="{BB962C8B-B14F-4D97-AF65-F5344CB8AC3E}">
        <p14:creationId xmlns:p14="http://schemas.microsoft.com/office/powerpoint/2010/main" val="419559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6A76BCA8-37D0-4FBD-8D50-A429B8F2F4C4}"/>
              </a:ext>
            </a:extLst>
          </p:cNvPr>
          <p:cNvSpPr txBox="1">
            <a:spLocks/>
          </p:cNvSpPr>
          <p:nvPr/>
        </p:nvSpPr>
        <p:spPr>
          <a:xfrm>
            <a:off x="0" y="152400"/>
            <a:ext cx="9144000" cy="762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en-US" sz="4000" dirty="0">
                <a:solidFill>
                  <a:prstClr val="white"/>
                </a:solidFill>
              </a:rPr>
              <a:t>Cuyahoga River South SWMP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BC805EE-C91A-47F4-B90A-6E9DA54D4AE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51392" y="1019838"/>
          <a:ext cx="9041221" cy="5872457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2081227">
                  <a:extLst>
                    <a:ext uri="{9D8B030D-6E8A-4147-A177-3AD203B41FA5}">
                      <a16:colId xmlns:a16="http://schemas.microsoft.com/office/drawing/2014/main" val="3678214789"/>
                    </a:ext>
                  </a:extLst>
                </a:gridCol>
                <a:gridCol w="1478063">
                  <a:extLst>
                    <a:ext uri="{9D8B030D-6E8A-4147-A177-3AD203B41FA5}">
                      <a16:colId xmlns:a16="http://schemas.microsoft.com/office/drawing/2014/main" val="46891632"/>
                    </a:ext>
                  </a:extLst>
                </a:gridCol>
                <a:gridCol w="1478063">
                  <a:extLst>
                    <a:ext uri="{9D8B030D-6E8A-4147-A177-3AD203B41FA5}">
                      <a16:colId xmlns:a16="http://schemas.microsoft.com/office/drawing/2014/main" val="3344377400"/>
                    </a:ext>
                  </a:extLst>
                </a:gridCol>
                <a:gridCol w="1287249">
                  <a:extLst>
                    <a:ext uri="{9D8B030D-6E8A-4147-A177-3AD203B41FA5}">
                      <a16:colId xmlns:a16="http://schemas.microsoft.com/office/drawing/2014/main" val="1215910989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3678958870"/>
                    </a:ext>
                  </a:extLst>
                </a:gridCol>
                <a:gridCol w="1345019">
                  <a:extLst>
                    <a:ext uri="{9D8B030D-6E8A-4147-A177-3AD203B41FA5}">
                      <a16:colId xmlns:a16="http://schemas.microsoft.com/office/drawing/2014/main" val="1696014646"/>
                    </a:ext>
                  </a:extLst>
                </a:gridCol>
              </a:tblGrid>
              <a:tr h="240745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Subwatershed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Baseline Solutions</a:t>
                      </a:r>
                      <a:endParaRPr lang="en-US" sz="1600" b="1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System Enhancements</a:t>
                      </a:r>
                      <a:endParaRPr lang="en-US" sz="1600" b="1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DRAFT</a:t>
                      </a:r>
                    </a:p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Total Estimated Construction Costs*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extLst>
                  <a:ext uri="{0D108BD9-81ED-4DB2-BD59-A6C34878D82A}">
                    <a16:rowId xmlns:a16="http://schemas.microsoft.com/office/drawing/2014/main" val="101886541"/>
                  </a:ext>
                </a:extLst>
              </a:tr>
              <a:tr h="92426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Number of RSS Assets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DRAFT Estimated Construction Costs*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Number of Project Areas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DRAFT Estimated Construction Costs*</a:t>
                      </a:r>
                      <a:endParaRPr lang="en-US" sz="1600" b="1" dirty="0">
                        <a:solidFill>
                          <a:srgbClr val="FFFFFF"/>
                        </a:solidFill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7037667"/>
                  </a:ext>
                </a:extLst>
              </a:tr>
              <a:tr h="250637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Brandywine Creek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20</a:t>
                      </a:r>
                      <a:endParaRPr lang="en-US" sz="16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$2,392,000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$56,260,000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$58,652,000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66969166"/>
                  </a:ext>
                </a:extLst>
              </a:tr>
              <a:tr h="364156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Chippewa Creek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21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$2,542,000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7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$55,373,000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$57,915,000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23478699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Small Cuyahoga River  East Tributaries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$102,000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$3,583,000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$3,685,000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54186099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Small Cuyahoga River West Tributaries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$622,000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$7,680,000 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$8,302,000 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5969313"/>
                  </a:ext>
                </a:extLst>
              </a:tr>
              <a:tr h="240745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Furnace Run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3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$597,000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$1,448,000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$2,045,000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65336739"/>
                  </a:ext>
                </a:extLst>
              </a:tr>
              <a:tr h="240745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Mud Brook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638965388"/>
                  </a:ext>
                </a:extLst>
              </a:tr>
              <a:tr h="240745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Sagamore Creek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8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$40,000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$7,743,000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$7,783,000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44937125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Tinker’s Creek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19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$1,178,000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$46,431,000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$47,609,000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7019818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North Fork  of Yellow Creek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0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25121836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0" dirty="0">
                          <a:effectLst/>
                        </a:rPr>
                        <a:t>Cuyahoga River Mainstem</a:t>
                      </a:r>
                      <a:endParaRPr lang="en-US" sz="1600" b="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effectLst/>
                        </a:rPr>
                        <a:t>5</a:t>
                      </a:r>
                      <a:endParaRPr lang="en-US" sz="160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$25,000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$17,762,000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$17,787,000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94498450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Total</a:t>
                      </a:r>
                      <a:endParaRPr lang="en-US" sz="16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dirty="0">
                          <a:effectLst/>
                        </a:rPr>
                        <a:t>87</a:t>
                      </a:r>
                      <a:endParaRPr lang="en-US" sz="16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$7,498,000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56</a:t>
                      </a:r>
                      <a:endParaRPr lang="en-US" sz="160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$195,280,000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$203,778,000 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7876507"/>
                  </a:ext>
                </a:extLst>
              </a:tr>
              <a:tr h="481488">
                <a:tc>
                  <a:txBody>
                    <a:bodyPr/>
                    <a:lstStyle/>
                    <a:p>
                      <a:pPr marL="0" marR="0" algn="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600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5">
                  <a:txBody>
                    <a:bodyPr/>
                    <a:lstStyle/>
                    <a:p>
                      <a:r>
                        <a:rPr lang="en-US" sz="1200" dirty="0"/>
                        <a:t>* Planning level costs. Includes, property acquisition and easement, design and construction costs.</a:t>
                      </a: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6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6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6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pPr marL="0" marR="0" algn="ctr">
                        <a:lnSpc>
                          <a:spcPct val="9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endParaRPr lang="en-US" sz="1600" b="1" dirty="0">
                        <a:effectLst/>
                        <a:latin typeface="Calibri Light" panose="020F03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3251903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22700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BDF2A93-E560-4677-A45D-92EF9E0BF10B}"/>
              </a:ext>
            </a:extLst>
          </p:cNvPr>
          <p:cNvSpPr txBox="1">
            <a:spLocks/>
          </p:cNvSpPr>
          <p:nvPr/>
        </p:nvSpPr>
        <p:spPr>
          <a:xfrm>
            <a:off x="0" y="228600"/>
            <a:ext cx="9144000" cy="762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Next Steps after Master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FE9FD-8DE1-4CA6-AFA2-697710E92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/>
              <a:t>Baseline Recommendations </a:t>
            </a:r>
          </a:p>
          <a:p>
            <a:pPr lvl="1"/>
            <a:r>
              <a:rPr lang="en-US" dirty="0"/>
              <a:t>Policy implementation</a:t>
            </a:r>
          </a:p>
          <a:p>
            <a:pPr lvl="1"/>
            <a:endParaRPr lang="en-US" sz="800" dirty="0"/>
          </a:p>
          <a:p>
            <a:pPr lvl="1"/>
            <a:r>
              <a:rPr lang="en-US" dirty="0"/>
              <a:t>Small projects – bank/channel protection, monitor, structural repairs</a:t>
            </a:r>
          </a:p>
          <a:p>
            <a:pPr marL="457200" lvl="1" indent="0">
              <a:buNone/>
            </a:pPr>
            <a:endParaRPr lang="en-US" sz="800" dirty="0"/>
          </a:p>
          <a:p>
            <a:pPr lvl="1"/>
            <a:endParaRPr lang="en-US" sz="10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71B9890-653F-4D2F-B4D2-3874BB513A5F}"/>
              </a:ext>
            </a:extLst>
          </p:cNvPr>
          <p:cNvSpPr/>
          <p:nvPr/>
        </p:nvSpPr>
        <p:spPr>
          <a:xfrm>
            <a:off x="457200" y="4340500"/>
            <a:ext cx="8305800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lvl="1"/>
            <a:r>
              <a:rPr lang="en-US" b="1" dirty="0"/>
              <a:t>Recommendations do not identify owner or responsibility: Could be District, community, public agency, or private owner</a:t>
            </a:r>
          </a:p>
        </p:txBody>
      </p:sp>
    </p:spTree>
    <p:extLst>
      <p:ext uri="{BB962C8B-B14F-4D97-AF65-F5344CB8AC3E}">
        <p14:creationId xmlns:p14="http://schemas.microsoft.com/office/powerpoint/2010/main" val="2244835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BDF2A93-E560-4677-A45D-92EF9E0BF10B}"/>
              </a:ext>
            </a:extLst>
          </p:cNvPr>
          <p:cNvSpPr txBox="1">
            <a:spLocks/>
          </p:cNvSpPr>
          <p:nvPr/>
        </p:nvSpPr>
        <p:spPr>
          <a:xfrm>
            <a:off x="0" y="228600"/>
            <a:ext cx="9144000" cy="762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Next Steps after Master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FE9FD-8DE1-4CA6-AFA2-697710E92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" y="1295400"/>
            <a:ext cx="8153400" cy="4648200"/>
          </a:xfrm>
        </p:spPr>
        <p:txBody>
          <a:bodyPr>
            <a:normAutofit fontScale="92500"/>
          </a:bodyPr>
          <a:lstStyle/>
          <a:p>
            <a:r>
              <a:rPr lang="en-US" dirty="0"/>
              <a:t>Nomination to SW Construction Plan</a:t>
            </a:r>
          </a:p>
          <a:p>
            <a:pPr lvl="1"/>
            <a:r>
              <a:rPr lang="en-US" dirty="0"/>
              <a:t>Design and Construction                           </a:t>
            </a:r>
          </a:p>
          <a:p>
            <a:pPr lvl="1"/>
            <a:r>
              <a:rPr lang="en-US" sz="3200" dirty="0"/>
              <a:t>6 Project Areas in 2018, remaining in 2019</a:t>
            </a:r>
          </a:p>
          <a:p>
            <a:endParaRPr lang="en-US" sz="800" dirty="0"/>
          </a:p>
          <a:p>
            <a:r>
              <a:rPr lang="en-US" dirty="0"/>
              <a:t>Property Acquisition</a:t>
            </a:r>
          </a:p>
          <a:p>
            <a:r>
              <a:rPr lang="en-US" dirty="0"/>
              <a:t>Advanced Stormwater Planning</a:t>
            </a:r>
          </a:p>
          <a:p>
            <a:pPr lvl="1"/>
            <a:r>
              <a:rPr lang="en-US" dirty="0"/>
              <a:t>Small group of complex / costly projects</a:t>
            </a:r>
          </a:p>
          <a:p>
            <a:pPr lvl="1"/>
            <a:r>
              <a:rPr lang="en-US" dirty="0"/>
              <a:t>Up to 30% design</a:t>
            </a:r>
          </a:p>
        </p:txBody>
      </p:sp>
    </p:spTree>
    <p:extLst>
      <p:ext uri="{BB962C8B-B14F-4D97-AF65-F5344CB8AC3E}">
        <p14:creationId xmlns:p14="http://schemas.microsoft.com/office/powerpoint/2010/main" val="49188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2BDF2A93-E560-4677-A45D-92EF9E0BF10B}"/>
              </a:ext>
            </a:extLst>
          </p:cNvPr>
          <p:cNvSpPr txBox="1">
            <a:spLocks/>
          </p:cNvSpPr>
          <p:nvPr/>
        </p:nvSpPr>
        <p:spPr>
          <a:xfrm>
            <a:off x="0" y="228600"/>
            <a:ext cx="9144000" cy="762000"/>
          </a:xfrm>
          <a:prstGeom prst="rect">
            <a:avLst/>
          </a:prstGeom>
          <a:solidFill>
            <a:schemeClr val="accent5">
              <a:lumMod val="75000"/>
              <a:alpha val="52000"/>
            </a:schemeClr>
          </a:solidFill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orbel" panose="020B0503020204020204" pitchFamily="34" charset="0"/>
                <a:ea typeface="+mj-ea"/>
                <a:cs typeface="+mj-cs"/>
              </a:rPr>
              <a:t>Next Steps after Master Planning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5FE9FD-8DE1-4CA6-AFA2-697710E92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76800"/>
          </a:xfrm>
        </p:spPr>
        <p:txBody>
          <a:bodyPr>
            <a:normAutofit/>
          </a:bodyPr>
          <a:lstStyle/>
          <a:p>
            <a:r>
              <a:rPr lang="en-US" dirty="0"/>
              <a:t>Community Reports - Include:</a:t>
            </a:r>
          </a:p>
          <a:p>
            <a:pPr lvl="1"/>
            <a:r>
              <a:rPr lang="en-US" dirty="0"/>
              <a:t>Recommendations within each community</a:t>
            </a:r>
          </a:p>
          <a:p>
            <a:pPr lvl="2"/>
            <a:r>
              <a:rPr lang="en-US" dirty="0"/>
              <a:t>Problem areas</a:t>
            </a:r>
          </a:p>
          <a:p>
            <a:pPr lvl="2"/>
            <a:r>
              <a:rPr lang="en-US" dirty="0"/>
              <a:t>Baseline projects</a:t>
            </a:r>
          </a:p>
          <a:p>
            <a:pPr lvl="2"/>
            <a:r>
              <a:rPr lang="en-US" dirty="0"/>
              <a:t>Design/Construction Projects</a:t>
            </a:r>
          </a:p>
          <a:p>
            <a:pPr lvl="1"/>
            <a:r>
              <a:rPr lang="en-US" dirty="0"/>
              <a:t>Cost estimates</a:t>
            </a:r>
          </a:p>
          <a:p>
            <a:endParaRPr lang="en-US" dirty="0"/>
          </a:p>
          <a:p>
            <a:pPr lvl="1"/>
            <a:endParaRPr lang="en-US" sz="10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4F48D8-9946-4A3F-817D-EF64A8B602ED}"/>
              </a:ext>
            </a:extLst>
          </p:cNvPr>
          <p:cNvSpPr txBox="1"/>
          <p:nvPr/>
        </p:nvSpPr>
        <p:spPr>
          <a:xfrm>
            <a:off x="304800" y="5798403"/>
            <a:ext cx="8534400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 algn="ctr"/>
            <a:r>
              <a:rPr lang="en-US" dirty="0"/>
              <a:t>WTLs will deliver reports during a scheduled </a:t>
            </a:r>
          </a:p>
          <a:p>
            <a:pPr lvl="1" algn="ctr"/>
            <a:r>
              <a:rPr lang="en-US" dirty="0"/>
              <a:t>community meeting</a:t>
            </a:r>
          </a:p>
        </p:txBody>
      </p:sp>
    </p:spTree>
    <p:extLst>
      <p:ext uri="{BB962C8B-B14F-4D97-AF65-F5344CB8AC3E}">
        <p14:creationId xmlns:p14="http://schemas.microsoft.com/office/powerpoint/2010/main" val="324291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2">
            <a:extLst>
              <a:ext uri="{FF2B5EF4-FFF2-40B4-BE49-F238E27FC236}">
                <a16:creationId xmlns:a16="http://schemas.microsoft.com/office/drawing/2014/main" id="{E9B68365-C088-4FBF-B87C-84D9E58E1E3D}"/>
              </a:ext>
            </a:extLst>
          </p:cNvPr>
          <p:cNvSpPr txBox="1">
            <a:spLocks/>
          </p:cNvSpPr>
          <p:nvPr/>
        </p:nvSpPr>
        <p:spPr>
          <a:xfrm>
            <a:off x="304799" y="152401"/>
            <a:ext cx="8503387" cy="914400"/>
          </a:xfrm>
          <a:prstGeom prst="rect">
            <a:avLst/>
          </a:prstGeom>
          <a:solidFill>
            <a:srgbClr val="31859C">
              <a:alpha val="52157"/>
            </a:srgbClr>
          </a:soli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800" b="1" kern="1200">
                <a:solidFill>
                  <a:schemeClr val="bg1"/>
                </a:solidFill>
                <a:latin typeface="Corbel" panose="020B0503020204020204" pitchFamily="34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sz="6000" dirty="0"/>
              <a:t>Questions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DBEECEC-4AB9-4B7E-93CE-43FE4B43D5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0"/>
          <a:stretch/>
        </p:blipFill>
        <p:spPr>
          <a:xfrm>
            <a:off x="304800" y="1183737"/>
            <a:ext cx="8503386" cy="559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768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green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green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4472C4"/>
    </a:accent1>
    <a:accent2>
      <a:srgbClr val="ED7D31"/>
    </a:accent2>
    <a:accent3>
      <a:srgbClr val="A5A5A5"/>
    </a:accent3>
    <a:accent4>
      <a:srgbClr val="FFC000"/>
    </a:accent4>
    <a:accent5>
      <a:srgbClr val="5B9BD5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19186</TotalTime>
  <Words>544</Words>
  <Application>Microsoft Office PowerPoint</Application>
  <PresentationFormat>On-screen Show (4:3)</PresentationFormat>
  <Paragraphs>140</Paragraphs>
  <Slides>8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8" baseType="lpstr">
      <vt:lpstr>ＭＳ Ｐゴシック</vt:lpstr>
      <vt:lpstr>Arial</vt:lpstr>
      <vt:lpstr>Calibri</vt:lpstr>
      <vt:lpstr>Calibri Light</vt:lpstr>
      <vt:lpstr>Corbel</vt:lpstr>
      <vt:lpstr>Tahoma</vt:lpstr>
      <vt:lpstr>Times New Roman</vt:lpstr>
      <vt:lpstr>Wingdings</vt:lpstr>
      <vt:lpstr>1_green-template</vt:lpstr>
      <vt:lpstr>2_green-template</vt:lpstr>
      <vt:lpstr>Stormwater Master Plan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NEORSD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Northeast Ohio  Regional Sewer District</dc:title>
  <dc:creator>Jennifer Pilkey Elting</dc:creator>
  <cp:lastModifiedBy>Rachel Webb</cp:lastModifiedBy>
  <cp:revision>1167</cp:revision>
  <cp:lastPrinted>2019-02-26T17:39:23Z</cp:lastPrinted>
  <dcterms:created xsi:type="dcterms:W3CDTF">2010-07-27T12:23:32Z</dcterms:created>
  <dcterms:modified xsi:type="dcterms:W3CDTF">2019-04-23T16:24:34Z</dcterms:modified>
</cp:coreProperties>
</file>