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15"/>
  </p:notesMasterIdLst>
  <p:handoutMasterIdLst>
    <p:handoutMasterId r:id="rId16"/>
  </p:handoutMasterIdLst>
  <p:sldIdLst>
    <p:sldId id="1711" r:id="rId2"/>
    <p:sldId id="1870" r:id="rId3"/>
    <p:sldId id="1808" r:id="rId4"/>
    <p:sldId id="1800" r:id="rId5"/>
    <p:sldId id="1801" r:id="rId6"/>
    <p:sldId id="1871" r:id="rId7"/>
    <p:sldId id="260" r:id="rId8"/>
    <p:sldId id="1872" r:id="rId9"/>
    <p:sldId id="1874" r:id="rId10"/>
    <p:sldId id="1873" r:id="rId11"/>
    <p:sldId id="273" r:id="rId12"/>
    <p:sldId id="1767" r:id="rId13"/>
    <p:sldId id="1869" r:id="rId14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3" userDrawn="1">
          <p15:clr>
            <a:srgbClr val="A4A3A4"/>
          </p15:clr>
        </p15:guide>
        <p15:guide id="2" pos="230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B3D7"/>
    <a:srgbClr val="31859C"/>
    <a:srgbClr val="000000"/>
    <a:srgbClr val="FFFF00"/>
    <a:srgbClr val="7EC234"/>
    <a:srgbClr val="33CC33"/>
    <a:srgbClr val="009900"/>
    <a:srgbClr val="6699FF"/>
    <a:srgbClr val="E4F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91" autoAdjust="0"/>
    <p:restoredTop sz="81694" autoAdjust="0"/>
  </p:normalViewPr>
  <p:slideViewPr>
    <p:cSldViewPr>
      <p:cViewPr varScale="1">
        <p:scale>
          <a:sx n="70" d="100"/>
          <a:sy n="70" d="100"/>
        </p:scale>
        <p:origin x="159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16" y="-90"/>
      </p:cViewPr>
      <p:guideLst>
        <p:guide orient="horz" pos="3023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r>
              <a:rPr lang="en-US" dirty="0"/>
              <a:t>Cuyahoga</a:t>
            </a:r>
            <a:r>
              <a:rPr lang="en-US" baseline="0" dirty="0"/>
              <a:t> River South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orbel" panose="020B05030202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Complete</c:v>
                </c:pt>
              </c:strCache>
            </c:strRef>
          </c:tx>
          <c:spPr>
            <a:solidFill>
              <a:srgbClr val="FF9999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0.98799999999999999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21-4F3E-8BE0-77BC5AEA7A4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Remaining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1.2000000000000011E-2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21-4F3E-8BE0-77BC5AEA7A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0348976"/>
        <c:axId val="609097832"/>
      </c:barChart>
      <c:catAx>
        <c:axId val="480348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endParaRPr lang="en-US"/>
          </a:p>
        </c:txPr>
        <c:crossAx val="609097832"/>
        <c:crosses val="autoZero"/>
        <c:auto val="1"/>
        <c:lblAlgn val="ctr"/>
        <c:lblOffset val="100"/>
        <c:noMultiLvlLbl val="0"/>
      </c:catAx>
      <c:valAx>
        <c:axId val="60909783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80348976"/>
        <c:crosses val="autoZero"/>
        <c:crossBetween val="between"/>
        <c:minorUnit val="0.2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r>
              <a:rPr lang="en-US" dirty="0"/>
              <a:t>Cuyahoga</a:t>
            </a:r>
            <a:r>
              <a:rPr lang="en-US" baseline="0" dirty="0"/>
              <a:t> River North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orbel" panose="020B05030202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44452363822582736"/>
          <c:y val="0.20300813759352734"/>
          <c:w val="0.5147356329146594"/>
          <c:h val="0.74473140105545932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Complete</c:v>
                </c:pt>
              </c:strCache>
            </c:strRef>
          </c:tx>
          <c:spPr>
            <a:solidFill>
              <a:srgbClr val="FF5050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7.6399999999999996E-2</c:v>
                </c:pt>
                <c:pt idx="1">
                  <c:v>0.55330000000000001</c:v>
                </c:pt>
                <c:pt idx="2">
                  <c:v>0.77839999999999998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54-4753-A1A3-BE106264BD7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Remaining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0.92359999999999998</c:v>
                </c:pt>
                <c:pt idx="1">
                  <c:v>0.44669999999999999</c:v>
                </c:pt>
                <c:pt idx="2">
                  <c:v>0.22160000000000002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54-4753-A1A3-BE106264BD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0348976"/>
        <c:axId val="609097832"/>
      </c:barChart>
      <c:catAx>
        <c:axId val="480348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endParaRPr lang="en-US"/>
          </a:p>
        </c:txPr>
        <c:crossAx val="609097832"/>
        <c:crosses val="autoZero"/>
        <c:auto val="1"/>
        <c:lblAlgn val="ctr"/>
        <c:lblOffset val="100"/>
        <c:noMultiLvlLbl val="0"/>
      </c:catAx>
      <c:valAx>
        <c:axId val="60909783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80348976"/>
        <c:crosses val="autoZero"/>
        <c:crossBetween val="between"/>
        <c:minorUnit val="0.2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r>
              <a:rPr lang="en-US" dirty="0"/>
              <a:t>Rocky River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orbel" panose="020B05030202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Complete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0.1255</c:v>
                </c:pt>
                <c:pt idx="1">
                  <c:v>0.28239999999999998</c:v>
                </c:pt>
                <c:pt idx="2">
                  <c:v>0.6804</c:v>
                </c:pt>
                <c:pt idx="3">
                  <c:v>0.87090000000000001</c:v>
                </c:pt>
                <c:pt idx="4">
                  <c:v>0.87090000000000001</c:v>
                </c:pt>
                <c:pt idx="5">
                  <c:v>0.87090000000000001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17-410B-B5E8-D5B19E91A10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Remaining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0.87450000000000006</c:v>
                </c:pt>
                <c:pt idx="1">
                  <c:v>0.71760000000000002</c:v>
                </c:pt>
                <c:pt idx="2">
                  <c:v>0.3196</c:v>
                </c:pt>
                <c:pt idx="3">
                  <c:v>0.12909999999999999</c:v>
                </c:pt>
                <c:pt idx="4">
                  <c:v>0.12909999999999999</c:v>
                </c:pt>
                <c:pt idx="5">
                  <c:v>0.12909999999999999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17-410B-B5E8-D5B19E91A1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0348976"/>
        <c:axId val="609097832"/>
      </c:barChart>
      <c:catAx>
        <c:axId val="480348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endParaRPr lang="en-US"/>
          </a:p>
        </c:txPr>
        <c:crossAx val="609097832"/>
        <c:crosses val="autoZero"/>
        <c:auto val="1"/>
        <c:lblAlgn val="ctr"/>
        <c:lblOffset val="100"/>
        <c:noMultiLvlLbl val="0"/>
      </c:catAx>
      <c:valAx>
        <c:axId val="60909783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80348976"/>
        <c:crosses val="autoZero"/>
        <c:crossBetween val="between"/>
        <c:minorUnit val="0.2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r>
              <a:rPr lang="en-US" dirty="0"/>
              <a:t>Chagrin/Lake Erie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orbel" panose="020B05030202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Complete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0.1</c:v>
                </c:pt>
                <c:pt idx="2">
                  <c:v>0.04</c:v>
                </c:pt>
                <c:pt idx="3">
                  <c:v>0.1076</c:v>
                </c:pt>
                <c:pt idx="4">
                  <c:v>0.1076</c:v>
                </c:pt>
                <c:pt idx="5">
                  <c:v>0.1076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DA-4ABF-93BC-57C51D28635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Remaining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</c:v>
                </c:pt>
                <c:pt idx="1">
                  <c:v>0.9</c:v>
                </c:pt>
                <c:pt idx="2">
                  <c:v>0.96</c:v>
                </c:pt>
                <c:pt idx="3">
                  <c:v>0.89239999999999997</c:v>
                </c:pt>
                <c:pt idx="4">
                  <c:v>0.89239999999999997</c:v>
                </c:pt>
                <c:pt idx="5">
                  <c:v>0.89239999999999997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DA-4ABF-93BC-57C51D2863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0348976"/>
        <c:axId val="609097832"/>
      </c:barChart>
      <c:catAx>
        <c:axId val="480348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endParaRPr lang="en-US"/>
          </a:p>
        </c:txPr>
        <c:crossAx val="609097832"/>
        <c:crosses val="autoZero"/>
        <c:auto val="1"/>
        <c:lblAlgn val="ctr"/>
        <c:lblOffset val="100"/>
        <c:noMultiLvlLbl val="0"/>
      </c:catAx>
      <c:valAx>
        <c:axId val="60909783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80348976"/>
        <c:crosses val="autoZero"/>
        <c:crossBetween val="between"/>
        <c:minorUnit val="0.2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6" y="9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t" anchorCtr="0" compatLnSpc="1">
            <a:prstTxWarp prst="textNoShape">
              <a:avLst/>
            </a:prstTxWarp>
          </a:bodyPr>
          <a:lstStyle>
            <a:lvl1pPr defTabSz="971433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7" y="9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t" anchorCtr="0" compatLnSpc="1">
            <a:prstTxWarp prst="textNoShape">
              <a:avLst/>
            </a:prstTxWarp>
          </a:bodyPr>
          <a:lstStyle>
            <a:lvl1pPr algn="r" defTabSz="971433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6" y="9120199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b" anchorCtr="0" compatLnSpc="1">
            <a:prstTxWarp prst="textNoShape">
              <a:avLst/>
            </a:prstTxWarp>
          </a:bodyPr>
          <a:lstStyle>
            <a:lvl1pPr defTabSz="971433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7" y="9120199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b" anchorCtr="0" compatLnSpc="1">
            <a:prstTxWarp prst="textNoShape">
              <a:avLst/>
            </a:prstTxWarp>
          </a:bodyPr>
          <a:lstStyle>
            <a:lvl1pPr algn="r" defTabSz="971433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fld id="{C47E0E11-BD49-48D3-892E-28D73078E9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9872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6" y="9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t" anchorCtr="0" compatLnSpc="1">
            <a:prstTxWarp prst="textNoShape">
              <a:avLst/>
            </a:prstTxWarp>
          </a:bodyPr>
          <a:lstStyle>
            <a:lvl1pPr defTabSz="971433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7" y="9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t" anchorCtr="0" compatLnSpc="1">
            <a:prstTxWarp prst="textNoShape">
              <a:avLst/>
            </a:prstTxWarp>
          </a:bodyPr>
          <a:lstStyle>
            <a:lvl1pPr algn="r" defTabSz="971433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2313"/>
            <a:ext cx="4802188" cy="36020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9" y="4560896"/>
            <a:ext cx="536575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6" y="9121783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b" anchorCtr="0" compatLnSpc="1">
            <a:prstTxWarp prst="textNoShape">
              <a:avLst/>
            </a:prstTxWarp>
          </a:bodyPr>
          <a:lstStyle>
            <a:lvl1pPr defTabSz="971433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7" y="9121783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128" tIns="48562" rIns="97128" bIns="48562" numCol="1" anchor="b" anchorCtr="0" compatLnSpc="1">
            <a:prstTxWarp prst="textNoShape">
              <a:avLst/>
            </a:prstTxWarp>
          </a:bodyPr>
          <a:lstStyle>
            <a:lvl1pPr algn="r" defTabSz="971433">
              <a:defRPr sz="1300" smtClean="0"/>
            </a:lvl1pPr>
          </a:lstStyle>
          <a:p>
            <a:pPr>
              <a:defRPr/>
            </a:pPr>
            <a:fld id="{82B96188-D43D-4A97-BA46-C093088670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4954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82522" fontAlgn="auto">
              <a:spcBef>
                <a:spcPts val="0"/>
              </a:spcBef>
              <a:spcAft>
                <a:spcPts val="0"/>
              </a:spcAft>
              <a:defRPr/>
            </a:pPr>
            <a:fld id="{C47A455E-E12F-4AD6-8D09-3F119BC03DC9}" type="slidenum">
              <a:rPr lang="en-US" sz="1700" kern="0">
                <a:solidFill>
                  <a:prstClr val="black"/>
                </a:solidFill>
              </a:rPr>
              <a:pPr defTabSz="882522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sz="17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887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7A455E-E12F-4AD6-8D09-3F119BC03DC9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599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Degree of buckling went from 5% to 20% per PACP criteria.</a:t>
            </a:r>
          </a:p>
          <a:p>
            <a:r>
              <a:rPr lang="en-US" dirty="0"/>
              <a:t>Initial inspection with CCTV in 2017. B&amp;C in 2018 noticed additional buckling of pipe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B96188-D43D-4A97-BA46-C093088670A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167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1222375"/>
          </a:xfrm>
        </p:spPr>
        <p:txBody>
          <a:bodyPr/>
          <a:lstStyle>
            <a:lvl1pPr>
              <a:defRPr sz="6000" i="1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3600" i="1">
                <a:solidFill>
                  <a:schemeClr val="bg1"/>
                </a:solidFill>
                <a:latin typeface="Corbel" panose="020B05030202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A2103620-FFE5-4724-B084-847CDD55B11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13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1"/>
            <a:ext cx="7467600" cy="4267200"/>
          </a:xfrm>
        </p:spPr>
        <p:txBody>
          <a:bodyPr>
            <a:normAutofit/>
          </a:bodyPr>
          <a:lstStyle>
            <a:lvl1pPr>
              <a:defRPr sz="4000">
                <a:latin typeface="Corbel" panose="020B0503020204020204" pitchFamily="34" charset="0"/>
              </a:defRPr>
            </a:lvl1pPr>
            <a:lvl2pPr>
              <a:defRPr sz="3600">
                <a:latin typeface="Corbel" panose="020B0503020204020204" pitchFamily="34" charset="0"/>
              </a:defRPr>
            </a:lvl2pPr>
            <a:lvl3pPr>
              <a:defRPr sz="3200">
                <a:latin typeface="Corbel" panose="020B0503020204020204" pitchFamily="34" charset="0"/>
              </a:defRPr>
            </a:lvl3pPr>
            <a:lvl4pPr>
              <a:defRPr sz="2800">
                <a:latin typeface="Corbel" panose="020B0503020204020204" pitchFamily="34" charset="0"/>
              </a:defRPr>
            </a:lvl4pPr>
            <a:lvl5pPr>
              <a:defRPr sz="2800"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169A36E9-1A3A-424B-A56E-C60D6236244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57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F1B8-1887-4B84-809E-4635C90002E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710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D17424-8D08-4884-B824-0411A773947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604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6417A2-E1EE-4F36-A27E-13299CE0B7F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035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CDF72-2F4C-4552-A738-F16DFCA2671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631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3A0337-C8AF-4629-AE01-F6224C10B37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125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07E3D-5276-4BC6-89A0-15EF1F1B6BF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754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81A6D0-9C84-4688-8F17-616594E6424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0525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BC51E7-817F-4559-B44B-6A1D6465EA9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419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FD30C-0B88-4D43-B863-C96BB1D6992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50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7ADAA1C-A48C-464C-A55D-EE4C3FECC8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600201"/>
            <a:ext cx="8382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F9B955C7-8711-4FB8-9B0D-0FCF3577918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33" t="59945" r="33334" b="14196"/>
          <a:stretch/>
        </p:blipFill>
        <p:spPr>
          <a:xfrm>
            <a:off x="8001000" y="6035587"/>
            <a:ext cx="762000" cy="5213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19071"/>
            <a:ext cx="3048000" cy="43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93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chemeClr val="bg1"/>
          </a:solidFill>
          <a:latin typeface="Corbel" panose="020B0503020204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E47CFF-AC00-4BF1-840B-AE11191DDD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1265274"/>
            <a:ext cx="8503387" cy="532454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03387" cy="1066800"/>
          </a:xfrm>
        </p:spPr>
        <p:txBody>
          <a:bodyPr/>
          <a:lstStyle/>
          <a:p>
            <a:r>
              <a:rPr lang="en-US" sz="6000" dirty="0">
                <a:latin typeface="Corbel" panose="020B0503020204020204" pitchFamily="34" charset="0"/>
              </a:rPr>
              <a:t>Stormwater Master Plan</a:t>
            </a:r>
          </a:p>
        </p:txBody>
      </p:sp>
    </p:spTree>
    <p:extLst>
      <p:ext uri="{BB962C8B-B14F-4D97-AF65-F5344CB8AC3E}">
        <p14:creationId xmlns:p14="http://schemas.microsoft.com/office/powerpoint/2010/main" val="365329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CE4DA-515F-4199-A4A8-D025273078F6}"/>
              </a:ext>
            </a:extLst>
          </p:cNvPr>
          <p:cNvSpPr/>
          <p:nvPr/>
        </p:nvSpPr>
        <p:spPr>
          <a:xfrm>
            <a:off x="304800" y="914400"/>
            <a:ext cx="8458200" cy="5105400"/>
          </a:xfrm>
          <a:prstGeom prst="rect">
            <a:avLst/>
          </a:prstGeom>
          <a:solidFill>
            <a:schemeClr val="accent1">
              <a:lumMod val="60000"/>
              <a:lumOff val="4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C337E9A-275F-4F53-8BD5-6590CF0C33E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7543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75438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rbel" panose="020B0503020204020204" pitchFamily="34" charset="0"/>
                <a:ea typeface="+mj-ea"/>
                <a:cs typeface="+mj-cs"/>
              </a:rPr>
              <a:t>Stormwater Master Planning </a:t>
            </a:r>
          </a:p>
          <a:p>
            <a:pPr marL="0" marR="0" lvl="0" indent="0" algn="ctr" defTabSz="75438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rbel" panose="020B0503020204020204" pitchFamily="34" charset="0"/>
                <a:ea typeface="+mj-ea"/>
                <a:cs typeface="+mj-cs"/>
              </a:rPr>
              <a:t>(status through 2/25/2019)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BFFF4993-53D5-44D8-84B0-78D5C0C4F830}"/>
              </a:ext>
            </a:extLst>
          </p:cNvPr>
          <p:cNvGraphicFramePr/>
          <p:nvPr>
            <p:extLst/>
          </p:nvPr>
        </p:nvGraphicFramePr>
        <p:xfrm>
          <a:off x="509954" y="914400"/>
          <a:ext cx="3429000" cy="267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A31A053-BA7D-4A5A-809C-50899A513C29}"/>
              </a:ext>
            </a:extLst>
          </p:cNvPr>
          <p:cNvGraphicFramePr/>
          <p:nvPr>
            <p:extLst/>
          </p:nvPr>
        </p:nvGraphicFramePr>
        <p:xfrm>
          <a:off x="4853354" y="914400"/>
          <a:ext cx="3429001" cy="267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DDD187D5-F99D-4E14-84DC-D643CA964BB3}"/>
              </a:ext>
            </a:extLst>
          </p:cNvPr>
          <p:cNvGraphicFramePr/>
          <p:nvPr>
            <p:extLst/>
          </p:nvPr>
        </p:nvGraphicFramePr>
        <p:xfrm>
          <a:off x="715108" y="3505200"/>
          <a:ext cx="3429000" cy="267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45C3B6CA-999F-4D44-AF2D-A1663E104C7E}"/>
              </a:ext>
            </a:extLst>
          </p:cNvPr>
          <p:cNvGraphicFramePr/>
          <p:nvPr>
            <p:extLst/>
          </p:nvPr>
        </p:nvGraphicFramePr>
        <p:xfrm>
          <a:off x="4983297" y="3531864"/>
          <a:ext cx="3299058" cy="267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67B1292-CAAA-41DB-95C3-EDFECEFFB487}"/>
              </a:ext>
            </a:extLst>
          </p:cNvPr>
          <p:cNvSpPr txBox="1"/>
          <p:nvPr/>
        </p:nvSpPr>
        <p:spPr>
          <a:xfrm>
            <a:off x="1538306" y="3886200"/>
            <a:ext cx="16546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>
                <a:latin typeface="Corbel" panose="020B0503020204020204" pitchFamily="34" charset="0"/>
              </a:rPr>
              <a:t>Completion Date:  April 2020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1153BD-66B4-4EF8-8125-7D014F66F533}"/>
              </a:ext>
            </a:extLst>
          </p:cNvPr>
          <p:cNvSpPr txBox="1"/>
          <p:nvPr/>
        </p:nvSpPr>
        <p:spPr>
          <a:xfrm>
            <a:off x="5659924" y="3892935"/>
            <a:ext cx="163538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>
                <a:latin typeface="Corbel" panose="020B0503020204020204" pitchFamily="34" charset="0"/>
              </a:rPr>
              <a:t>Completion Date:  May 2021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106538-237A-4187-9E7A-FB5FB4AB8BB8}"/>
              </a:ext>
            </a:extLst>
          </p:cNvPr>
          <p:cNvSpPr txBox="1"/>
          <p:nvPr/>
        </p:nvSpPr>
        <p:spPr>
          <a:xfrm>
            <a:off x="1160453" y="1295400"/>
            <a:ext cx="16498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>
                <a:latin typeface="Corbel" panose="020B0503020204020204" pitchFamily="34" charset="0"/>
              </a:rPr>
              <a:t>Completion Date:  April 2019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75D258-CB3D-4A5C-BF1F-0921B78DA40A}"/>
              </a:ext>
            </a:extLst>
          </p:cNvPr>
          <p:cNvSpPr txBox="1"/>
          <p:nvPr/>
        </p:nvSpPr>
        <p:spPr>
          <a:xfrm>
            <a:off x="5584023" y="1295400"/>
            <a:ext cx="19367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>
                <a:latin typeface="Corbel" panose="020B0503020204020204" pitchFamily="34" charset="0"/>
              </a:rPr>
              <a:t>Completion Date:  November 2019</a:t>
            </a:r>
          </a:p>
        </p:txBody>
      </p:sp>
    </p:spTree>
    <p:extLst>
      <p:ext uri="{BB962C8B-B14F-4D97-AF65-F5344CB8AC3E}">
        <p14:creationId xmlns:p14="http://schemas.microsoft.com/office/powerpoint/2010/main" val="27854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13D1B37-6A13-47D5-AA77-1C28EE71A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1265238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CRN Stormwater Master Plan</a:t>
            </a:r>
            <a:br>
              <a:rPr lang="en-US" sz="3600" dirty="0"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600" b="0" dirty="0">
                <a:ea typeface="Tahoma" panose="020B0604030504040204" pitchFamily="34" charset="0"/>
                <a:cs typeface="Tahoma" panose="020B0604030504040204" pitchFamily="34" charset="0"/>
              </a:rPr>
              <a:t>Study Area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4CBF60B-7C16-4959-8754-1786306C8487}"/>
              </a:ext>
            </a:extLst>
          </p:cNvPr>
          <p:cNvSpPr txBox="1">
            <a:spLocks/>
          </p:cNvSpPr>
          <p:nvPr/>
        </p:nvSpPr>
        <p:spPr>
          <a:xfrm>
            <a:off x="-14106" y="1981200"/>
            <a:ext cx="4471806" cy="29718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>
              <a:buNone/>
              <a:defRPr/>
            </a:pPr>
            <a:r>
              <a:rPr lang="en-US" sz="2000" b="1" u="sng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Total Study Area</a:t>
            </a: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-28575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99,000 acres (all within SWSA)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-28575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Subwatersheds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the</a:t>
            </a: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SWSA</a:t>
            </a:r>
          </a:p>
          <a:p>
            <a:pPr indent="-28575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23 WAC Member Communities</a:t>
            </a:r>
          </a:p>
          <a:p>
            <a:pPr marL="57150" indent="0">
              <a:buNone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7150" indent="0"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Budget:  $8.02 Million</a:t>
            </a:r>
          </a:p>
          <a:p>
            <a:pPr marL="57150" indent="0">
              <a:buNone/>
              <a:defRPr/>
            </a:pPr>
            <a:r>
              <a:rPr lang="en-US" sz="2000" b="1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Completion: November 2019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7150" indent="0"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7150" indent="0"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ABDF00-0866-446F-804E-708EB0339A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1954" y="1611100"/>
            <a:ext cx="5222046" cy="417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46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891ADA5-0447-48A0-B82D-9B29498CB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08652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Stormwater Master Plan</a:t>
            </a:r>
            <a:br>
              <a:rPr lang="en-US" sz="3600" dirty="0"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0" dirty="0">
                <a:ea typeface="Tahoma" panose="020B0604030504040204" pitchFamily="34" charset="0"/>
                <a:cs typeface="Tahoma" panose="020B0604030504040204" pitchFamily="34" charset="0"/>
              </a:rPr>
              <a:t>Modeling &amp; Problem Identification Project Status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D5D38C-BF99-4199-B070-7B5A7BA3E5A0}"/>
              </a:ext>
            </a:extLst>
          </p:cNvPr>
          <p:cNvSpPr txBox="1">
            <a:spLocks/>
          </p:cNvSpPr>
          <p:nvPr/>
        </p:nvSpPr>
        <p:spPr>
          <a:xfrm>
            <a:off x="76200" y="1676400"/>
            <a:ext cx="4495800" cy="43434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US" sz="2200" b="1" dirty="0">
                <a:solidFill>
                  <a:schemeClr val="tx1"/>
                </a:solidFill>
                <a:latin typeface="Corbel" panose="020B0503020204020204" pitchFamily="34" charset="0"/>
              </a:rPr>
              <a:t>Task Item Status:  77% Complete</a:t>
            </a:r>
          </a:p>
          <a:p>
            <a:pPr fontAlgn="auto"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Stickney Creek 	Complete</a:t>
            </a:r>
          </a:p>
          <a:p>
            <a:pPr fontAlgn="auto"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B.C. Main Branch 	Complete</a:t>
            </a:r>
          </a:p>
          <a:p>
            <a:pPr fontAlgn="auto"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B.C. West Branch 	Complete</a:t>
            </a:r>
          </a:p>
          <a:p>
            <a:pPr fontAlgn="auto"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West Creek 		Complete</a:t>
            </a:r>
          </a:p>
          <a:p>
            <a:pPr fontAlgn="auto"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Hemlock 		In Progress </a:t>
            </a:r>
          </a:p>
          <a:p>
            <a:pPr fontAlgn="auto"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Mill Creek 		In Progress</a:t>
            </a:r>
          </a:p>
          <a:p>
            <a:pPr fontAlgn="auto"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Combined Sewer Area</a:t>
            </a:r>
          </a:p>
          <a:p>
            <a:pPr marL="0" indent="0" fontAlgn="auto"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			In Progress</a:t>
            </a:r>
          </a:p>
          <a:p>
            <a:pPr fontAlgn="auto"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Corbel" panose="020B0503020204020204" pitchFamily="34" charset="0"/>
              </a:rPr>
              <a:t>Small Tributaries 	Not Started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063A20-A651-4C87-A2EA-43BAA37E29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1608" y="2033594"/>
            <a:ext cx="4752392" cy="366030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875066-1C51-4839-9E50-86C212D64368}"/>
              </a:ext>
            </a:extLst>
          </p:cNvPr>
          <p:cNvSpPr txBox="1"/>
          <p:nvPr/>
        </p:nvSpPr>
        <p:spPr>
          <a:xfrm>
            <a:off x="5640608" y="5029200"/>
            <a:ext cx="2310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Hemlock Creek </a:t>
            </a:r>
          </a:p>
        </p:txBody>
      </p:sp>
    </p:spTree>
    <p:extLst>
      <p:ext uri="{BB962C8B-B14F-4D97-AF65-F5344CB8AC3E}">
        <p14:creationId xmlns:p14="http://schemas.microsoft.com/office/powerpoint/2010/main" val="12121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891ADA5-0447-48A0-B82D-9B29498CB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08652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ea typeface="Tahoma" panose="020B0604030504040204" pitchFamily="34" charset="0"/>
                <a:cs typeface="Tahoma" panose="020B0604030504040204" pitchFamily="34" charset="0"/>
              </a:rPr>
              <a:t>Stormwater Master Plan</a:t>
            </a:r>
            <a:br>
              <a:rPr lang="en-US" sz="3600" dirty="0"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0" dirty="0">
                <a:ea typeface="Tahoma" panose="020B0604030504040204" pitchFamily="34" charset="0"/>
                <a:cs typeface="Tahoma" panose="020B0604030504040204" pitchFamily="34" charset="0"/>
              </a:rPr>
              <a:t>Alternative Evaluation Project Status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D5D38C-BF99-4199-B070-7B5A7BA3E5A0}"/>
              </a:ext>
            </a:extLst>
          </p:cNvPr>
          <p:cNvSpPr txBox="1">
            <a:spLocks/>
          </p:cNvSpPr>
          <p:nvPr/>
        </p:nvSpPr>
        <p:spPr>
          <a:xfrm>
            <a:off x="76200" y="2209800"/>
            <a:ext cx="4191000" cy="33528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US" sz="2200" b="1" dirty="0">
                <a:solidFill>
                  <a:schemeClr val="tx1"/>
                </a:solidFill>
                <a:latin typeface="Corbel" panose="020B0503020204020204" pitchFamily="34" charset="0"/>
              </a:rPr>
              <a:t>Task Item Status:  55% Complete</a:t>
            </a:r>
          </a:p>
          <a:p>
            <a:pPr fontAlgn="auto"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</a:rPr>
              <a:t>Stickney Creek 	Complete</a:t>
            </a:r>
          </a:p>
          <a:p>
            <a:pPr fontAlgn="auto"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</a:rPr>
              <a:t>B.C. Main Branch  	Complete</a:t>
            </a:r>
          </a:p>
          <a:p>
            <a:pPr fontAlgn="auto"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</a:rPr>
              <a:t>B. C. West Branch  	Complete</a:t>
            </a:r>
          </a:p>
          <a:p>
            <a:pPr fontAlgn="auto"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</a:rPr>
              <a:t>West Creek  		Complete</a:t>
            </a:r>
          </a:p>
          <a:p>
            <a:pPr fontAlgn="auto"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</a:rPr>
              <a:t>Hemlock  		In Progress </a:t>
            </a:r>
          </a:p>
          <a:p>
            <a:pPr fontAlgn="auto"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</a:rPr>
              <a:t>Small Tributaries  	Not Started</a:t>
            </a:r>
          </a:p>
          <a:p>
            <a:pPr fontAlgn="auto"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</a:rPr>
              <a:t>Mill Creek  		Not Started</a:t>
            </a:r>
          </a:p>
          <a:p>
            <a:pPr fontAlgn="auto"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</a:rPr>
              <a:t>Combined Sewer Area	Not Started</a:t>
            </a:r>
            <a:endParaRPr lang="en-US" sz="2400" dirty="0">
              <a:solidFill>
                <a:schemeClr val="tx1"/>
              </a:solidFill>
              <a:latin typeface="Corbel" panose="020B05030202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74F13F-21F2-45BB-B8F1-CBD4103245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9987" y="1905000"/>
            <a:ext cx="4880469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71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E63AE-AC28-4D52-8AC3-DF8CFC8F2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989" y="254781"/>
            <a:ext cx="8458200" cy="1143000"/>
          </a:xfrm>
        </p:spPr>
        <p:txBody>
          <a:bodyPr/>
          <a:lstStyle/>
          <a:p>
            <a:r>
              <a:rPr lang="en-US" dirty="0"/>
              <a:t>Early Action Project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16335F6-C2F3-48D4-BFB3-EE8CBEEC50CD}"/>
              </a:ext>
            </a:extLst>
          </p:cNvPr>
          <p:cNvSpPr txBox="1">
            <a:spLocks/>
          </p:cNvSpPr>
          <p:nvPr/>
        </p:nvSpPr>
        <p:spPr>
          <a:xfrm>
            <a:off x="1221789" y="1472138"/>
            <a:ext cx="6858000" cy="744141"/>
          </a:xfrm>
          <a:prstGeom prst="rect">
            <a:avLst/>
          </a:prstGeom>
        </p:spPr>
        <p:txBody>
          <a:bodyPr vert="horz" lIns="68580" tIns="34290" rIns="68580" bIns="34290" rtlCol="0" anchor="t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700" dirty="0"/>
              <a:t>Brookside Blvd Culvert, Asset ID # WB0019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6C9280C-9AB2-40CA-A396-0280B98FDE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3929"/>
            <a:ext cx="9144000" cy="496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79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41FA4F1-6D6B-4A67-BE60-124D056A5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8600"/>
            <a:ext cx="7886700" cy="964867"/>
          </a:xfrm>
        </p:spPr>
        <p:txBody>
          <a:bodyPr/>
          <a:lstStyle/>
          <a:p>
            <a:r>
              <a:rPr lang="en-US" dirty="0"/>
              <a:t>Brookside Culvert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27B664B-868D-403B-AB0B-B6D2906B73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43707" y="1975837"/>
            <a:ext cx="4373183" cy="33344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610916E-AE9F-40F1-8D6C-76C3DC27EA09}"/>
              </a:ext>
            </a:extLst>
          </p:cNvPr>
          <p:cNvSpPr txBox="1"/>
          <p:nvPr/>
        </p:nvSpPr>
        <p:spPr>
          <a:xfrm>
            <a:off x="4629714" y="5436468"/>
            <a:ext cx="4064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latin typeface="Corbel" panose="020B0503020204020204" pitchFamily="34" charset="0"/>
              </a:rPr>
              <a:t>September 24, 2018 CCTV Photograph – </a:t>
            </a:r>
          </a:p>
          <a:p>
            <a:r>
              <a:rPr lang="en-US" sz="1800" dirty="0">
                <a:latin typeface="Corbel" panose="020B0503020204020204" pitchFamily="34" charset="0"/>
              </a:rPr>
              <a:t>Close up view of deflection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FB3AC-B94C-4973-93FA-B9D74A96A2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95" y="1975837"/>
            <a:ext cx="4373183" cy="33344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F75FFC-B527-44E7-A79B-56DBCC86D84A}"/>
              </a:ext>
            </a:extLst>
          </p:cNvPr>
          <p:cNvSpPr txBox="1"/>
          <p:nvPr/>
        </p:nvSpPr>
        <p:spPr>
          <a:xfrm>
            <a:off x="92685" y="5354419"/>
            <a:ext cx="31684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latin typeface="Corbel" panose="020B0503020204020204" pitchFamily="34" charset="0"/>
              </a:rPr>
              <a:t>May 12, 2017 CCTV Photograph</a:t>
            </a:r>
          </a:p>
          <a:p>
            <a:r>
              <a:rPr lang="en-US" sz="1800" dirty="0">
                <a:latin typeface="Corbel" panose="020B0503020204020204" pitchFamily="34" charset="0"/>
              </a:rPr>
              <a:t>Close up view of Deflection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CE1D820-FC52-4979-849F-1C7C061B0597}"/>
              </a:ext>
            </a:extLst>
          </p:cNvPr>
          <p:cNvCxnSpPr/>
          <p:nvPr/>
        </p:nvCxnSpPr>
        <p:spPr>
          <a:xfrm flipV="1">
            <a:off x="4675024" y="3900072"/>
            <a:ext cx="2549180" cy="2596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A795192-DA69-42B6-9B02-B70625DF14D0}"/>
              </a:ext>
            </a:extLst>
          </p:cNvPr>
          <p:cNvCxnSpPr>
            <a:cxnSpLocks/>
            <a:stCxn id="10" idx="0"/>
          </p:cNvCxnSpPr>
          <p:nvPr/>
        </p:nvCxnSpPr>
        <p:spPr>
          <a:xfrm flipH="1" flipV="1">
            <a:off x="2159490" y="2551776"/>
            <a:ext cx="2793510" cy="13482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2284004-1483-4173-AD48-325F1F5C8F0B}"/>
              </a:ext>
            </a:extLst>
          </p:cNvPr>
          <p:cNvSpPr txBox="1"/>
          <p:nvPr/>
        </p:nvSpPr>
        <p:spPr>
          <a:xfrm>
            <a:off x="628651" y="1235859"/>
            <a:ext cx="7886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Corbel" panose="020B0503020204020204" pitchFamily="34" charset="0"/>
              </a:rPr>
              <a:t>CCTV Inspection noted buckling in CMP </a:t>
            </a:r>
          </a:p>
          <a:p>
            <a:pPr algn="ctr"/>
            <a:r>
              <a:rPr lang="en-US" b="1" dirty="0">
                <a:latin typeface="Corbel" panose="020B0503020204020204" pitchFamily="34" charset="0"/>
              </a:rPr>
              <a:t>north wall &amp; holes in top of culvert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931F58-7E37-427B-B7F7-599096983B56}"/>
              </a:ext>
            </a:extLst>
          </p:cNvPr>
          <p:cNvSpPr txBox="1"/>
          <p:nvPr/>
        </p:nvSpPr>
        <p:spPr>
          <a:xfrm>
            <a:off x="3581400" y="3900072"/>
            <a:ext cx="2743200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orbel" panose="020B0503020204020204" pitchFamily="34" charset="0"/>
              </a:rPr>
              <a:t>Reference Corrosion Mark</a:t>
            </a:r>
          </a:p>
        </p:txBody>
      </p:sp>
    </p:spTree>
    <p:extLst>
      <p:ext uri="{BB962C8B-B14F-4D97-AF65-F5344CB8AC3E}">
        <p14:creationId xmlns:p14="http://schemas.microsoft.com/office/powerpoint/2010/main" val="411582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3">
            <a:extLst>
              <a:ext uri="{FF2B5EF4-FFF2-40B4-BE49-F238E27FC236}">
                <a16:creationId xmlns:a16="http://schemas.microsoft.com/office/drawing/2014/main" id="{54E8FCB8-45CF-4B89-B0A5-1DFB97017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Brookside Blvd Culvert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C974845-3C81-4C4F-9B6A-B002489FDBE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352006"/>
            <a:ext cx="4038600" cy="3022350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9590CB5-BEA8-4607-B562-9FB4E996F72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352006"/>
            <a:ext cx="4038600" cy="302235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9DAF3E-7855-4D92-A553-2BD95599333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28600" y="5374356"/>
            <a:ext cx="8686800" cy="61753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2000" b="1" dirty="0"/>
              <a:t>August 17, 2018 Field Visit Observation~2in x 1/8 in holes forming on top of CMP</a:t>
            </a:r>
          </a:p>
        </p:txBody>
      </p:sp>
    </p:spTree>
    <p:extLst>
      <p:ext uri="{BB962C8B-B14F-4D97-AF65-F5344CB8AC3E}">
        <p14:creationId xmlns:p14="http://schemas.microsoft.com/office/powerpoint/2010/main" val="408811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EF3B7-D447-493E-BDC6-B1208CEF0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Brookside Blvd Culvert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D25F54E-BD40-427B-8774-FC1CDC8209A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26"/>
          <a:stretch/>
        </p:blipFill>
        <p:spPr>
          <a:xfrm>
            <a:off x="228600" y="1567543"/>
            <a:ext cx="4572000" cy="3471862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86BFF28-FCEE-411F-AA8E-2D644A56F00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70"/>
          <a:stretch/>
        </p:blipFill>
        <p:spPr>
          <a:xfrm>
            <a:off x="3559629" y="2819400"/>
            <a:ext cx="5388428" cy="3894363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9816A4-450E-4C4A-A2FF-3C72FF08C98D}"/>
              </a:ext>
            </a:extLst>
          </p:cNvPr>
          <p:cNvSpPr txBox="1"/>
          <p:nvPr/>
        </p:nvSpPr>
        <p:spPr>
          <a:xfrm>
            <a:off x="5105401" y="1676400"/>
            <a:ext cx="381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Corbel" panose="020B0503020204020204" pitchFamily="34" charset="0"/>
              </a:rPr>
              <a:t>SWIM inspection – February 2019</a:t>
            </a:r>
          </a:p>
        </p:txBody>
      </p:sp>
    </p:spTree>
    <p:extLst>
      <p:ext uri="{BB962C8B-B14F-4D97-AF65-F5344CB8AC3E}">
        <p14:creationId xmlns:p14="http://schemas.microsoft.com/office/powerpoint/2010/main" val="786035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EF3B7-D447-493E-BDC6-B1208CEF0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Brookside Blvd Culvert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E492927C-49E0-463D-9EC3-6AE47DFA949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19"/>
          <a:stretch/>
        </p:blipFill>
        <p:spPr>
          <a:xfrm>
            <a:off x="4114800" y="3124200"/>
            <a:ext cx="4953000" cy="3600449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208DC59-3C6C-472B-9C77-476C8AE3B7A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4" t="-1714" r="30578" b="1714"/>
          <a:stretch/>
        </p:blipFill>
        <p:spPr>
          <a:xfrm>
            <a:off x="152400" y="1417638"/>
            <a:ext cx="5562600" cy="4445453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A0B21F-4123-4807-952F-CE1E7224FD98}"/>
              </a:ext>
            </a:extLst>
          </p:cNvPr>
          <p:cNvSpPr txBox="1"/>
          <p:nvPr/>
        </p:nvSpPr>
        <p:spPr>
          <a:xfrm>
            <a:off x="5791200" y="1732310"/>
            <a:ext cx="381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Corbel" panose="020B0503020204020204" pitchFamily="34" charset="0"/>
              </a:rPr>
              <a:t>SWIM inspection – February 2019</a:t>
            </a:r>
          </a:p>
        </p:txBody>
      </p:sp>
    </p:spTree>
    <p:extLst>
      <p:ext uri="{BB962C8B-B14F-4D97-AF65-F5344CB8AC3E}">
        <p14:creationId xmlns:p14="http://schemas.microsoft.com/office/powerpoint/2010/main" val="7294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E63AE-AC28-4D52-8AC3-DF8CFC8F2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</p:spPr>
        <p:txBody>
          <a:bodyPr/>
          <a:lstStyle/>
          <a:p>
            <a:r>
              <a:rPr lang="en-US" dirty="0"/>
              <a:t>Early Action Project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020E632-B710-4A28-BE9D-505D2CBB69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2605033"/>
            <a:ext cx="7467600" cy="286684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16335F6-C2F3-48D4-BFB3-EE8CBEEC50CD}"/>
              </a:ext>
            </a:extLst>
          </p:cNvPr>
          <p:cNvSpPr txBox="1">
            <a:spLocks/>
          </p:cNvSpPr>
          <p:nvPr/>
        </p:nvSpPr>
        <p:spPr>
          <a:xfrm>
            <a:off x="762000" y="5479269"/>
            <a:ext cx="6858000" cy="425780"/>
          </a:xfrm>
          <a:prstGeom prst="rect">
            <a:avLst/>
          </a:prstGeom>
        </p:spPr>
        <p:txBody>
          <a:bodyPr vert="horz" lIns="68580" tIns="34290" rIns="68580" bIns="34290" rtlCol="0" anchor="t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700" dirty="0">
                <a:latin typeface="Corbel" panose="020B0503020204020204" pitchFamily="34" charset="0"/>
              </a:rPr>
              <a:t>Brookside Blvd Culvert, Asset ID # WB0019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57B6EFB-B03A-44C1-8C10-1FBEE4663B3C}"/>
              </a:ext>
            </a:extLst>
          </p:cNvPr>
          <p:cNvSpPr/>
          <p:nvPr/>
        </p:nvSpPr>
        <p:spPr>
          <a:xfrm>
            <a:off x="306280" y="3886200"/>
            <a:ext cx="7923320" cy="1251752"/>
          </a:xfrm>
          <a:custGeom>
            <a:avLst/>
            <a:gdLst>
              <a:gd name="connsiteX0" fmla="*/ 10564427 w 10564427"/>
              <a:gd name="connsiteY0" fmla="*/ 284085 h 1669002"/>
              <a:gd name="connsiteX1" fmla="*/ 3009530 w 10564427"/>
              <a:gd name="connsiteY1" fmla="*/ 0 h 1669002"/>
              <a:gd name="connsiteX2" fmla="*/ 1100831 w 10564427"/>
              <a:gd name="connsiteY2" fmla="*/ 656948 h 1669002"/>
              <a:gd name="connsiteX3" fmla="*/ 0 w 10564427"/>
              <a:gd name="connsiteY3" fmla="*/ 1669002 h 1669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4427" h="1669002">
                <a:moveTo>
                  <a:pt x="10564427" y="284085"/>
                </a:moveTo>
                <a:lnTo>
                  <a:pt x="3009530" y="0"/>
                </a:lnTo>
                <a:lnTo>
                  <a:pt x="1100831" y="656948"/>
                </a:lnTo>
                <a:lnTo>
                  <a:pt x="0" y="1669002"/>
                </a:lnTo>
              </a:path>
            </a:pathLst>
          </a:cu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latin typeface="Corbel" panose="020B0503020204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12242F8-F5D6-428F-B045-B51FF6BA3AED}"/>
              </a:ext>
            </a:extLst>
          </p:cNvPr>
          <p:cNvCxnSpPr>
            <a:cxnSpLocks/>
          </p:cNvCxnSpPr>
          <p:nvPr/>
        </p:nvCxnSpPr>
        <p:spPr>
          <a:xfrm flipH="1">
            <a:off x="4572000" y="3962400"/>
            <a:ext cx="301841" cy="0"/>
          </a:xfrm>
          <a:prstGeom prst="line">
            <a:avLst/>
          </a:prstGeom>
          <a:ln w="5715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27AEB83A-664F-45CF-96F6-E48943B3ABB9}"/>
              </a:ext>
            </a:extLst>
          </p:cNvPr>
          <p:cNvSpPr txBox="1"/>
          <p:nvPr/>
        </p:nvSpPr>
        <p:spPr>
          <a:xfrm>
            <a:off x="5379591" y="3025054"/>
            <a:ext cx="1516762" cy="5078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900" dirty="0">
                <a:latin typeface="Corbel" panose="020B0503020204020204" pitchFamily="34" charset="0"/>
              </a:rPr>
              <a:t>Exposed culvert</a:t>
            </a:r>
          </a:p>
          <a:p>
            <a:r>
              <a:rPr lang="en-US" sz="900" dirty="0">
                <a:latin typeface="Corbel" panose="020B0503020204020204" pitchFamily="34" charset="0"/>
              </a:rPr>
              <a:t>North wall buckling – 422 ft.</a:t>
            </a:r>
          </a:p>
          <a:p>
            <a:r>
              <a:rPr lang="en-US" sz="900" dirty="0">
                <a:latin typeface="Corbel" panose="020B0503020204020204" pitchFamily="34" charset="0"/>
              </a:rPr>
              <a:t>Ceiling holes – 440 – 452 ft.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B7E3C167-ABD3-4BC4-83BC-88101CF38F7E}"/>
              </a:ext>
            </a:extLst>
          </p:cNvPr>
          <p:cNvCxnSpPr>
            <a:cxnSpLocks/>
          </p:cNvCxnSpPr>
          <p:nvPr/>
        </p:nvCxnSpPr>
        <p:spPr>
          <a:xfrm flipH="1">
            <a:off x="4775433" y="3468020"/>
            <a:ext cx="608715" cy="2972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8DBAA2E-2E34-42CD-A197-1E8E64E57B69}"/>
              </a:ext>
            </a:extLst>
          </p:cNvPr>
          <p:cNvCxnSpPr>
            <a:cxnSpLocks/>
          </p:cNvCxnSpPr>
          <p:nvPr/>
        </p:nvCxnSpPr>
        <p:spPr>
          <a:xfrm flipH="1">
            <a:off x="4267939" y="3962400"/>
            <a:ext cx="301841" cy="0"/>
          </a:xfrm>
          <a:prstGeom prst="line">
            <a:avLst/>
          </a:prstGeom>
          <a:ln w="57150">
            <a:solidFill>
              <a:srgbClr val="FFC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0BE429E6-E356-408C-9D20-50B2782D4E31}"/>
              </a:ext>
            </a:extLst>
          </p:cNvPr>
          <p:cNvSpPr txBox="1"/>
          <p:nvPr/>
        </p:nvSpPr>
        <p:spPr>
          <a:xfrm>
            <a:off x="1655999" y="2407253"/>
            <a:ext cx="1760418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900" dirty="0">
                <a:latin typeface="Corbel" panose="020B0503020204020204" pitchFamily="34" charset="0"/>
              </a:rPr>
              <a:t>Exposed culvert</a:t>
            </a:r>
          </a:p>
          <a:p>
            <a:r>
              <a:rPr lang="en-US" sz="900" dirty="0">
                <a:latin typeface="Corbel" panose="020B0503020204020204" pitchFamily="34" charset="0"/>
              </a:rPr>
              <a:t>North wall buckling – 470 - 479 ft.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BA1D6D3-FCEB-4C53-A568-526CAA386D38}"/>
              </a:ext>
            </a:extLst>
          </p:cNvPr>
          <p:cNvSpPr txBox="1"/>
          <p:nvPr/>
        </p:nvSpPr>
        <p:spPr>
          <a:xfrm>
            <a:off x="1672541" y="5039353"/>
            <a:ext cx="1915909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900" dirty="0">
                <a:latin typeface="Corbel" panose="020B0503020204020204" pitchFamily="34" charset="0"/>
              </a:rPr>
              <a:t>Exposed culvert</a:t>
            </a:r>
          </a:p>
          <a:p>
            <a:r>
              <a:rPr lang="en-US" sz="900" dirty="0">
                <a:latin typeface="Corbel" panose="020B0503020204020204" pitchFamily="34" charset="0"/>
              </a:rPr>
              <a:t>Inverse curvature buckling – 510.5 ft.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BB05454-1148-4D77-A20D-34C067E4EAAC}"/>
              </a:ext>
            </a:extLst>
          </p:cNvPr>
          <p:cNvCxnSpPr>
            <a:cxnSpLocks/>
          </p:cNvCxnSpPr>
          <p:nvPr/>
        </p:nvCxnSpPr>
        <p:spPr>
          <a:xfrm flipV="1">
            <a:off x="3433083" y="3832430"/>
            <a:ext cx="761061" cy="120692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250DE10-7C88-4364-9FB8-5DB7580929EC}"/>
              </a:ext>
            </a:extLst>
          </p:cNvPr>
          <p:cNvCxnSpPr>
            <a:cxnSpLocks/>
          </p:cNvCxnSpPr>
          <p:nvPr/>
        </p:nvCxnSpPr>
        <p:spPr>
          <a:xfrm>
            <a:off x="3597780" y="2669649"/>
            <a:ext cx="886553" cy="116278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52A44C51-9F10-4C0E-A5C0-2950C9C4DE79}"/>
              </a:ext>
            </a:extLst>
          </p:cNvPr>
          <p:cNvSpPr txBox="1"/>
          <p:nvPr/>
        </p:nvSpPr>
        <p:spPr>
          <a:xfrm>
            <a:off x="198638" y="1409073"/>
            <a:ext cx="8458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orbel" panose="020B0503020204020204" pitchFamily="34" charset="0"/>
              </a:rPr>
              <a:t>Notified Cleveland and Coordinating on </a:t>
            </a:r>
          </a:p>
          <a:p>
            <a:r>
              <a:rPr lang="en-US" sz="2800" b="1" dirty="0">
                <a:solidFill>
                  <a:schemeClr val="bg1"/>
                </a:solidFill>
                <a:latin typeface="Corbel" panose="020B0503020204020204" pitchFamily="34" charset="0"/>
              </a:rPr>
              <a:t>Temporary and Long-term Fix </a:t>
            </a:r>
          </a:p>
        </p:txBody>
      </p:sp>
    </p:spTree>
    <p:extLst>
      <p:ext uri="{BB962C8B-B14F-4D97-AF65-F5344CB8AC3E}">
        <p14:creationId xmlns:p14="http://schemas.microsoft.com/office/powerpoint/2010/main" val="174107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1"/>
            <a:ext cx="8458200" cy="1371600"/>
          </a:xfrm>
        </p:spPr>
        <p:txBody>
          <a:bodyPr/>
          <a:lstStyle/>
          <a:p>
            <a:r>
              <a:rPr lang="en-US" dirty="0"/>
              <a:t>Stormwater Master Plan</a:t>
            </a:r>
            <a:br>
              <a:rPr lang="en-US" sz="3600" dirty="0"/>
            </a:br>
            <a:r>
              <a:rPr lang="en-US" sz="3200" b="0" dirty="0"/>
              <a:t>Community Communication</a:t>
            </a:r>
            <a:endParaRPr lang="en-US" sz="3600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8800"/>
            <a:ext cx="8382000" cy="4297364"/>
          </a:xfrm>
        </p:spPr>
        <p:txBody>
          <a:bodyPr>
            <a:normAutofit fontScale="77500" lnSpcReduction="20000"/>
          </a:bodyPr>
          <a:lstStyle/>
          <a:p>
            <a:r>
              <a:rPr lang="en-US" sz="5100" dirty="0"/>
              <a:t>Meet with communities</a:t>
            </a:r>
          </a:p>
          <a:p>
            <a:pPr lvl="1"/>
            <a:r>
              <a:rPr lang="en-US" dirty="0"/>
              <a:t>Problem Area Review</a:t>
            </a:r>
          </a:p>
          <a:p>
            <a:endParaRPr lang="en-US" sz="1500" dirty="0"/>
          </a:p>
          <a:p>
            <a:r>
              <a:rPr lang="en-US" sz="5100" dirty="0"/>
              <a:t>Recommendations and Community Report – 4</a:t>
            </a:r>
            <a:r>
              <a:rPr lang="en-US" sz="5100" baseline="30000" dirty="0"/>
              <a:t>th</a:t>
            </a:r>
            <a:r>
              <a:rPr lang="en-US" sz="5100" dirty="0"/>
              <a:t> Quarter 2019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4100" b="1" dirty="0"/>
              <a:t>Watershed Team Leaders serve as the point of contact between the communities and the District</a:t>
            </a:r>
          </a:p>
        </p:txBody>
      </p:sp>
    </p:spTree>
    <p:extLst>
      <p:ext uri="{BB962C8B-B14F-4D97-AF65-F5344CB8AC3E}">
        <p14:creationId xmlns:p14="http://schemas.microsoft.com/office/powerpoint/2010/main" val="186263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E47CFF-AC00-4BF1-840B-AE11191DDD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1265274"/>
            <a:ext cx="8503387" cy="5324549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E9B68365-C088-4FBF-B87C-84D9E58E1E3D}"/>
              </a:ext>
            </a:extLst>
          </p:cNvPr>
          <p:cNvSpPr txBox="1">
            <a:spLocks/>
          </p:cNvSpPr>
          <p:nvPr/>
        </p:nvSpPr>
        <p:spPr>
          <a:xfrm>
            <a:off x="304799" y="152400"/>
            <a:ext cx="8503387" cy="997097"/>
          </a:xfrm>
          <a:prstGeom prst="rect">
            <a:avLst/>
          </a:prstGeom>
          <a:solidFill>
            <a:srgbClr val="31859C">
              <a:alpha val="52157"/>
            </a:srgb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6000" dirty="0"/>
              <a:t>Questions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76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green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18433</TotalTime>
  <Words>315</Words>
  <Application>Microsoft Office PowerPoint</Application>
  <PresentationFormat>On-screen Show (4:3)</PresentationFormat>
  <Paragraphs>81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ＭＳ Ｐゴシック</vt:lpstr>
      <vt:lpstr>Arial</vt:lpstr>
      <vt:lpstr>Calibri</vt:lpstr>
      <vt:lpstr>Corbel</vt:lpstr>
      <vt:lpstr>Tahoma</vt:lpstr>
      <vt:lpstr>Wingdings</vt:lpstr>
      <vt:lpstr>1_green-template</vt:lpstr>
      <vt:lpstr>Stormwater Master Plan</vt:lpstr>
      <vt:lpstr>PowerPoint Presentation</vt:lpstr>
      <vt:lpstr>CRN Stormwater Master Plan Study Area</vt:lpstr>
      <vt:lpstr>Stormwater Master Plan Modeling &amp; Problem Identification Project Status</vt:lpstr>
      <vt:lpstr>Stormwater Master Plan Alternative Evaluation Project Status</vt:lpstr>
      <vt:lpstr>Early Action Project</vt:lpstr>
      <vt:lpstr>Brookside Culvert</vt:lpstr>
      <vt:lpstr>Brookside Blvd Culvert</vt:lpstr>
      <vt:lpstr>Brookside Blvd Culvert</vt:lpstr>
      <vt:lpstr>Brookside Blvd Culvert</vt:lpstr>
      <vt:lpstr>Early Action Project</vt:lpstr>
      <vt:lpstr>Stormwater Master Plan Community Communication</vt:lpstr>
      <vt:lpstr>PowerPoint Presentation</vt:lpstr>
    </vt:vector>
  </TitlesOfParts>
  <Company>NEORSD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Northeast Ohio  Regional Sewer District</dc:title>
  <dc:creator>Jennifer Pilkey Elting</dc:creator>
  <cp:lastModifiedBy>Rachel Webb</cp:lastModifiedBy>
  <cp:revision>1168</cp:revision>
  <cp:lastPrinted>2018-11-05T14:19:55Z</cp:lastPrinted>
  <dcterms:created xsi:type="dcterms:W3CDTF">2010-07-27T12:23:32Z</dcterms:created>
  <dcterms:modified xsi:type="dcterms:W3CDTF">2019-03-05T18:32:01Z</dcterms:modified>
</cp:coreProperties>
</file>