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4031" r:id="rId2"/>
    <p:sldMasterId id="2147484034" r:id="rId3"/>
  </p:sldMasterIdLst>
  <p:notesMasterIdLst>
    <p:notesMasterId r:id="rId56"/>
  </p:notesMasterIdLst>
  <p:handoutMasterIdLst>
    <p:handoutMasterId r:id="rId57"/>
  </p:handoutMasterIdLst>
  <p:sldIdLst>
    <p:sldId id="334" r:id="rId4"/>
    <p:sldId id="333" r:id="rId5"/>
    <p:sldId id="363" r:id="rId6"/>
    <p:sldId id="332" r:id="rId7"/>
    <p:sldId id="338" r:id="rId8"/>
    <p:sldId id="337" r:id="rId9"/>
    <p:sldId id="344" r:id="rId10"/>
    <p:sldId id="371" r:id="rId11"/>
    <p:sldId id="354" r:id="rId12"/>
    <p:sldId id="345" r:id="rId13"/>
    <p:sldId id="346" r:id="rId14"/>
    <p:sldId id="351" r:id="rId15"/>
    <p:sldId id="347" r:id="rId16"/>
    <p:sldId id="349" r:id="rId17"/>
    <p:sldId id="350" r:id="rId18"/>
    <p:sldId id="352" r:id="rId19"/>
    <p:sldId id="348" r:id="rId20"/>
    <p:sldId id="343" r:id="rId21"/>
    <p:sldId id="353" r:id="rId22"/>
    <p:sldId id="365" r:id="rId23"/>
    <p:sldId id="357" r:id="rId24"/>
    <p:sldId id="370" r:id="rId25"/>
    <p:sldId id="355" r:id="rId26"/>
    <p:sldId id="356" r:id="rId27"/>
    <p:sldId id="358" r:id="rId28"/>
    <p:sldId id="359" r:id="rId29"/>
    <p:sldId id="360" r:id="rId30"/>
    <p:sldId id="366" r:id="rId31"/>
    <p:sldId id="368" r:id="rId32"/>
    <p:sldId id="389" r:id="rId33"/>
    <p:sldId id="385" r:id="rId34"/>
    <p:sldId id="361" r:id="rId35"/>
    <p:sldId id="362" r:id="rId36"/>
    <p:sldId id="367" r:id="rId37"/>
    <p:sldId id="369" r:id="rId38"/>
    <p:sldId id="383" r:id="rId39"/>
    <p:sldId id="387" r:id="rId40"/>
    <p:sldId id="386" r:id="rId41"/>
    <p:sldId id="388" r:id="rId42"/>
    <p:sldId id="390" r:id="rId43"/>
    <p:sldId id="391" r:id="rId44"/>
    <p:sldId id="372" r:id="rId45"/>
    <p:sldId id="373" r:id="rId46"/>
    <p:sldId id="374" r:id="rId47"/>
    <p:sldId id="375" r:id="rId48"/>
    <p:sldId id="376" r:id="rId49"/>
    <p:sldId id="377" r:id="rId50"/>
    <p:sldId id="378" r:id="rId51"/>
    <p:sldId id="379" r:id="rId52"/>
    <p:sldId id="380" r:id="rId53"/>
    <p:sldId id="381" r:id="rId54"/>
    <p:sldId id="382" r:id="rId55"/>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Geneva" pitchFamily="-80"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itchFamily="-80"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itchFamily="-80"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itchFamily="-80"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itchFamily="-80" charset="-128"/>
        <a:cs typeface="+mn-cs"/>
      </a:defRPr>
    </a:lvl5pPr>
    <a:lvl6pPr marL="2286000" algn="l" defTabSz="914400" rtl="0" eaLnBrk="1" latinLnBrk="0" hangingPunct="1">
      <a:defRPr kern="1200">
        <a:solidFill>
          <a:schemeClr val="tx1"/>
        </a:solidFill>
        <a:latin typeface="Arial" panose="020B0604020202020204" pitchFamily="34" charset="0"/>
        <a:ea typeface="Geneva" pitchFamily="-80" charset="-128"/>
        <a:cs typeface="+mn-cs"/>
      </a:defRPr>
    </a:lvl6pPr>
    <a:lvl7pPr marL="2743200" algn="l" defTabSz="914400" rtl="0" eaLnBrk="1" latinLnBrk="0" hangingPunct="1">
      <a:defRPr kern="1200">
        <a:solidFill>
          <a:schemeClr val="tx1"/>
        </a:solidFill>
        <a:latin typeface="Arial" panose="020B0604020202020204" pitchFamily="34" charset="0"/>
        <a:ea typeface="Geneva" pitchFamily="-80" charset="-128"/>
        <a:cs typeface="+mn-cs"/>
      </a:defRPr>
    </a:lvl7pPr>
    <a:lvl8pPr marL="3200400" algn="l" defTabSz="914400" rtl="0" eaLnBrk="1" latinLnBrk="0" hangingPunct="1">
      <a:defRPr kern="1200">
        <a:solidFill>
          <a:schemeClr val="tx1"/>
        </a:solidFill>
        <a:latin typeface="Arial" panose="020B0604020202020204" pitchFamily="34" charset="0"/>
        <a:ea typeface="Geneva" pitchFamily="-80" charset="-128"/>
        <a:cs typeface="+mn-cs"/>
      </a:defRPr>
    </a:lvl8pPr>
    <a:lvl9pPr marL="3657600" algn="l" defTabSz="914400" rtl="0" eaLnBrk="1" latinLnBrk="0" hangingPunct="1">
      <a:defRPr kern="1200">
        <a:solidFill>
          <a:schemeClr val="tx1"/>
        </a:solidFill>
        <a:latin typeface="Arial" panose="020B0604020202020204" pitchFamily="34" charset="0"/>
        <a:ea typeface="Geneva" pitchFamily="-8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0B5395"/>
    <a:srgbClr val="0F6FC6"/>
    <a:srgbClr val="E30008"/>
    <a:srgbClr val="CC0000"/>
    <a:srgbClr val="6699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20473" autoAdjust="0"/>
    <p:restoredTop sz="95046" autoAdjust="0"/>
  </p:normalViewPr>
  <p:slideViewPr>
    <p:cSldViewPr>
      <p:cViewPr varScale="1">
        <p:scale>
          <a:sx n="83" d="100"/>
          <a:sy n="83" d="100"/>
        </p:scale>
        <p:origin x="1128" y="6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62" d="100"/>
          <a:sy n="62" d="100"/>
        </p:scale>
        <p:origin x="306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image" Target="../media/image5.JPG"/><Relationship Id="rId4" Type="http://schemas.openxmlformats.org/officeDocument/2006/relationships/image" Target="../media/image8.jpg"/></Relationships>
</file>

<file path=ppt/diagrams/_rels/data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image" Target="../media/image5.JPG"/><Relationship Id="rId4" Type="http://schemas.openxmlformats.org/officeDocument/2006/relationships/image" Target="../media/image8.jpg"/></Relationships>
</file>

<file path=ppt/diagrams/_rels/data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image" Target="../media/image5.JPG"/><Relationship Id="rId4" Type="http://schemas.openxmlformats.org/officeDocument/2006/relationships/image" Target="../media/image8.jpg"/></Relationships>
</file>

<file path=ppt/diagrams/_rels/data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image" Target="../media/image5.JPG"/><Relationship Id="rId4" Type="http://schemas.openxmlformats.org/officeDocument/2006/relationships/image" Target="../media/image8.jpg"/></Relationships>
</file>

<file path=ppt/diagrams/_rels/data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image" Target="../media/image5.JPG"/><Relationship Id="rId4" Type="http://schemas.openxmlformats.org/officeDocument/2006/relationships/image" Target="../media/image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image" Target="../media/image5.JPG"/><Relationship Id="rId4" Type="http://schemas.openxmlformats.org/officeDocument/2006/relationships/image" Target="../media/image8.jpg"/></Relationships>
</file>

<file path=ppt/diagrams/_rels/drawing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image" Target="../media/image5.JPG"/><Relationship Id="rId4" Type="http://schemas.openxmlformats.org/officeDocument/2006/relationships/image" Target="../media/image8.jpg"/></Relationships>
</file>

<file path=ppt/diagrams/_rels/drawing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image" Target="../media/image5.JPG"/><Relationship Id="rId4" Type="http://schemas.openxmlformats.org/officeDocument/2006/relationships/image" Target="../media/image8.jpg"/></Relationships>
</file>

<file path=ppt/diagrams/_rels/drawing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image" Target="../media/image5.JPG"/><Relationship Id="rId4" Type="http://schemas.openxmlformats.org/officeDocument/2006/relationships/image" Target="../media/image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image" Target="../media/image5.JPG"/><Relationship Id="rId4"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4273B1-738E-4F86-AB11-9A8FFCC9F877}"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en-US"/>
        </a:p>
      </dgm:t>
    </dgm:pt>
    <dgm:pt modelId="{27AD2BB6-592B-43E0-BB2A-86BADB2288B0}">
      <dgm:prSet phldrT="[Text]"/>
      <dgm:spPr/>
      <dgm:t>
        <a:bodyPr/>
        <a:lstStyle/>
        <a:p>
          <a:pPr>
            <a:lnSpc>
              <a:spcPct val="100000"/>
            </a:lnSpc>
          </a:pPr>
          <a:r>
            <a:rPr lang="en-US" dirty="0"/>
            <a:t>Engineering &amp; Construction</a:t>
          </a:r>
        </a:p>
        <a:p>
          <a:pPr>
            <a:lnSpc>
              <a:spcPct val="90000"/>
            </a:lnSpc>
          </a:pPr>
          <a:r>
            <a:rPr lang="en-US" dirty="0"/>
            <a:t>(CIP)</a:t>
          </a:r>
        </a:p>
      </dgm:t>
    </dgm:pt>
    <dgm:pt modelId="{34016113-1055-40FC-81C0-5BF7A039D1D1}" type="parTrans" cxnId="{7F32E23F-C2FC-4CCD-BC3E-9D45812CAAF4}">
      <dgm:prSet/>
      <dgm:spPr/>
      <dgm:t>
        <a:bodyPr/>
        <a:lstStyle/>
        <a:p>
          <a:endParaRPr lang="en-US"/>
        </a:p>
      </dgm:t>
    </dgm:pt>
    <dgm:pt modelId="{666901FA-B272-4512-9563-92698EBA2D46}" type="sibTrans" cxnId="{7F32E23F-C2FC-4CCD-BC3E-9D45812CAAF4}">
      <dgm:prSet/>
      <dgm:spPr/>
      <dgm:t>
        <a:bodyPr/>
        <a:lstStyle/>
        <a:p>
          <a:endParaRPr lang="en-US"/>
        </a:p>
      </dgm:t>
    </dgm:pt>
    <dgm:pt modelId="{DFF5A4FF-4139-4E64-9FF6-6F9E6737C169}">
      <dgm:prSet phldrT="[Text]"/>
      <dgm:spPr/>
      <dgm:t>
        <a:bodyPr/>
        <a:lstStyle/>
        <a:p>
          <a:r>
            <a:rPr lang="en-US" dirty="0"/>
            <a:t>Watershed</a:t>
          </a:r>
        </a:p>
        <a:p>
          <a:r>
            <a:rPr lang="en-US" dirty="0"/>
            <a:t>Programs</a:t>
          </a:r>
        </a:p>
        <a:p>
          <a:r>
            <a:rPr lang="en-US" dirty="0"/>
            <a:t>(</a:t>
          </a:r>
          <a:r>
            <a:rPr lang="en-US" dirty="0" err="1"/>
            <a:t>Stormwater</a:t>
          </a:r>
          <a:r>
            <a:rPr lang="en-US" dirty="0"/>
            <a:t>)</a:t>
          </a:r>
        </a:p>
      </dgm:t>
    </dgm:pt>
    <dgm:pt modelId="{C2551984-5A28-4882-AFD6-E979CD7AE2FC}" type="parTrans" cxnId="{51B40BA4-8F74-4380-BA99-ED684FB89806}">
      <dgm:prSet/>
      <dgm:spPr/>
      <dgm:t>
        <a:bodyPr/>
        <a:lstStyle/>
        <a:p>
          <a:endParaRPr lang="en-US"/>
        </a:p>
      </dgm:t>
    </dgm:pt>
    <dgm:pt modelId="{B349E9FB-0891-4B8B-A1FA-4C4E7B16FD9C}" type="sibTrans" cxnId="{51B40BA4-8F74-4380-BA99-ED684FB89806}">
      <dgm:prSet/>
      <dgm:spPr/>
      <dgm:t>
        <a:bodyPr/>
        <a:lstStyle/>
        <a:p>
          <a:endParaRPr lang="en-US"/>
        </a:p>
      </dgm:t>
    </dgm:pt>
    <dgm:pt modelId="{3F770D1B-ADDF-4605-AB16-5D066C222976}">
      <dgm:prSet phldrT="[Text]"/>
      <dgm:spPr/>
      <dgm:t>
        <a:bodyPr/>
        <a:lstStyle/>
        <a:p>
          <a:r>
            <a:rPr lang="en-US" dirty="0"/>
            <a:t>Operations</a:t>
          </a:r>
        </a:p>
      </dgm:t>
    </dgm:pt>
    <dgm:pt modelId="{FE96349E-9713-445E-93F9-1755CB8A63FF}" type="parTrans" cxnId="{1169F7EF-B7E4-4E63-BEDF-84950E4569D5}">
      <dgm:prSet/>
      <dgm:spPr/>
      <dgm:t>
        <a:bodyPr/>
        <a:lstStyle/>
        <a:p>
          <a:endParaRPr lang="en-US"/>
        </a:p>
      </dgm:t>
    </dgm:pt>
    <dgm:pt modelId="{E8C31981-8554-4D12-B32F-2A294CAA01BA}" type="sibTrans" cxnId="{1169F7EF-B7E4-4E63-BEDF-84950E4569D5}">
      <dgm:prSet/>
      <dgm:spPr/>
      <dgm:t>
        <a:bodyPr/>
        <a:lstStyle/>
        <a:p>
          <a:endParaRPr lang="en-US"/>
        </a:p>
      </dgm:t>
    </dgm:pt>
    <dgm:pt modelId="{F0A6EA6A-8923-49E9-8938-EB52624D69B3}">
      <dgm:prSet phldrT="[Text]"/>
      <dgm:spPr/>
      <dgm:t>
        <a:bodyPr/>
        <a:lstStyle/>
        <a:p>
          <a:r>
            <a:rPr lang="en-US" dirty="0"/>
            <a:t>Materials</a:t>
          </a:r>
        </a:p>
        <a:p>
          <a:r>
            <a:rPr lang="en-US" dirty="0"/>
            <a:t>&amp; </a:t>
          </a:r>
        </a:p>
        <a:p>
          <a:r>
            <a:rPr lang="en-US" dirty="0"/>
            <a:t>Services</a:t>
          </a:r>
        </a:p>
      </dgm:t>
    </dgm:pt>
    <dgm:pt modelId="{51969C32-1D66-4286-AF93-160733E2315A}" type="parTrans" cxnId="{847178A2-CCF4-4488-A999-7E22419059CC}">
      <dgm:prSet/>
      <dgm:spPr/>
      <dgm:t>
        <a:bodyPr/>
        <a:lstStyle/>
        <a:p>
          <a:endParaRPr lang="en-US"/>
        </a:p>
      </dgm:t>
    </dgm:pt>
    <dgm:pt modelId="{4DA37D27-91A5-4066-BDD9-5E66B8EA1605}" type="sibTrans" cxnId="{847178A2-CCF4-4488-A999-7E22419059CC}">
      <dgm:prSet/>
      <dgm:spPr/>
      <dgm:t>
        <a:bodyPr/>
        <a:lstStyle/>
        <a:p>
          <a:endParaRPr lang="en-US"/>
        </a:p>
      </dgm:t>
    </dgm:pt>
    <dgm:pt modelId="{7B204BE9-7D12-46E4-9832-A28029250D6D}" type="pres">
      <dgm:prSet presAssocID="{EB4273B1-738E-4F86-AB11-9A8FFCC9F877}" presName="Name0" presStyleCnt="0">
        <dgm:presLayoutVars>
          <dgm:dir/>
          <dgm:resizeHandles val="exact"/>
        </dgm:presLayoutVars>
      </dgm:prSet>
      <dgm:spPr/>
    </dgm:pt>
    <dgm:pt modelId="{6A8E1913-1DC8-43B2-9D44-D2DC0424E0B9}" type="pres">
      <dgm:prSet presAssocID="{EB4273B1-738E-4F86-AB11-9A8FFCC9F877}" presName="fgShape" presStyleLbl="fgShp" presStyleIdx="0" presStyleCnt="1"/>
      <dgm:spPr/>
    </dgm:pt>
    <dgm:pt modelId="{9F5263D5-B8F0-44E0-B674-DC8578A84E00}" type="pres">
      <dgm:prSet presAssocID="{EB4273B1-738E-4F86-AB11-9A8FFCC9F877}" presName="linComp" presStyleCnt="0"/>
      <dgm:spPr/>
    </dgm:pt>
    <dgm:pt modelId="{F93A5180-6D76-42A6-9966-3D1FA3755FD1}" type="pres">
      <dgm:prSet presAssocID="{27AD2BB6-592B-43E0-BB2A-86BADB2288B0}" presName="compNode" presStyleCnt="0"/>
      <dgm:spPr/>
    </dgm:pt>
    <dgm:pt modelId="{E837C972-713C-419C-8EAF-56936EB8B238}" type="pres">
      <dgm:prSet presAssocID="{27AD2BB6-592B-43E0-BB2A-86BADB2288B0}" presName="bkgdShape" presStyleLbl="node1" presStyleIdx="0" presStyleCnt="4"/>
      <dgm:spPr/>
    </dgm:pt>
    <dgm:pt modelId="{26BA93D7-8953-4E61-A36D-FB8AA2C71894}" type="pres">
      <dgm:prSet presAssocID="{27AD2BB6-592B-43E0-BB2A-86BADB2288B0}" presName="nodeTx" presStyleLbl="node1" presStyleIdx="0" presStyleCnt="4">
        <dgm:presLayoutVars>
          <dgm:bulletEnabled val="1"/>
        </dgm:presLayoutVars>
      </dgm:prSet>
      <dgm:spPr/>
    </dgm:pt>
    <dgm:pt modelId="{E9A24B1E-50FA-4523-BF90-983B2DB28374}" type="pres">
      <dgm:prSet presAssocID="{27AD2BB6-592B-43E0-BB2A-86BADB2288B0}" presName="invisiNode" presStyleLbl="node1" presStyleIdx="0" presStyleCnt="4"/>
      <dgm:spPr/>
    </dgm:pt>
    <dgm:pt modelId="{0BBCCAEC-A755-46A7-8593-EA6F886ED7F1}" type="pres">
      <dgm:prSet presAssocID="{27AD2BB6-592B-43E0-BB2A-86BADB2288B0}"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3FF5BD04-A6D9-46A5-9B1D-B20A5A836472}" type="pres">
      <dgm:prSet presAssocID="{666901FA-B272-4512-9563-92698EBA2D46}" presName="sibTrans" presStyleLbl="sibTrans2D1" presStyleIdx="0" presStyleCnt="0"/>
      <dgm:spPr/>
    </dgm:pt>
    <dgm:pt modelId="{016F893F-1ADF-47C7-8BE9-AF38E62FBF33}" type="pres">
      <dgm:prSet presAssocID="{DFF5A4FF-4139-4E64-9FF6-6F9E6737C169}" presName="compNode" presStyleCnt="0"/>
      <dgm:spPr/>
    </dgm:pt>
    <dgm:pt modelId="{AA04EEEC-C9B8-4489-AE71-DF3256776FF8}" type="pres">
      <dgm:prSet presAssocID="{DFF5A4FF-4139-4E64-9FF6-6F9E6737C169}" presName="bkgdShape" presStyleLbl="node1" presStyleIdx="1" presStyleCnt="4"/>
      <dgm:spPr/>
    </dgm:pt>
    <dgm:pt modelId="{EE4DD19C-A4A3-4419-A408-AE7D82EC5BA3}" type="pres">
      <dgm:prSet presAssocID="{DFF5A4FF-4139-4E64-9FF6-6F9E6737C169}" presName="nodeTx" presStyleLbl="node1" presStyleIdx="1" presStyleCnt="4">
        <dgm:presLayoutVars>
          <dgm:bulletEnabled val="1"/>
        </dgm:presLayoutVars>
      </dgm:prSet>
      <dgm:spPr/>
    </dgm:pt>
    <dgm:pt modelId="{C62AC4DA-A36C-4213-9E29-FBC25986C1A0}" type="pres">
      <dgm:prSet presAssocID="{DFF5A4FF-4139-4E64-9FF6-6F9E6737C169}" presName="invisiNode" presStyleLbl="node1" presStyleIdx="1" presStyleCnt="4"/>
      <dgm:spPr/>
    </dgm:pt>
    <dgm:pt modelId="{B5C1068A-11EB-4FFA-9261-39AEB6BBA056}" type="pres">
      <dgm:prSet presAssocID="{DFF5A4FF-4139-4E64-9FF6-6F9E6737C169}"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2DF08F87-EF1D-4885-9534-72515809BFA9}" type="pres">
      <dgm:prSet presAssocID="{B349E9FB-0891-4B8B-A1FA-4C4E7B16FD9C}" presName="sibTrans" presStyleLbl="sibTrans2D1" presStyleIdx="0" presStyleCnt="0"/>
      <dgm:spPr/>
    </dgm:pt>
    <dgm:pt modelId="{F4D1C9C1-FDB9-4B43-BD6B-56166E09F5DE}" type="pres">
      <dgm:prSet presAssocID="{3F770D1B-ADDF-4605-AB16-5D066C222976}" presName="compNode" presStyleCnt="0"/>
      <dgm:spPr/>
    </dgm:pt>
    <dgm:pt modelId="{4A065D46-30C3-42CE-84E2-0D9F52B8EF2B}" type="pres">
      <dgm:prSet presAssocID="{3F770D1B-ADDF-4605-AB16-5D066C222976}" presName="bkgdShape" presStyleLbl="node1" presStyleIdx="2" presStyleCnt="4"/>
      <dgm:spPr/>
    </dgm:pt>
    <dgm:pt modelId="{30A5FDBB-2F99-4730-800D-0D19F8AE22B6}" type="pres">
      <dgm:prSet presAssocID="{3F770D1B-ADDF-4605-AB16-5D066C222976}" presName="nodeTx" presStyleLbl="node1" presStyleIdx="2" presStyleCnt="4">
        <dgm:presLayoutVars>
          <dgm:bulletEnabled val="1"/>
        </dgm:presLayoutVars>
      </dgm:prSet>
      <dgm:spPr/>
    </dgm:pt>
    <dgm:pt modelId="{4893C523-7572-418C-A553-7FD8A775BE9B}" type="pres">
      <dgm:prSet presAssocID="{3F770D1B-ADDF-4605-AB16-5D066C222976}" presName="invisiNode" presStyleLbl="node1" presStyleIdx="2" presStyleCnt="4"/>
      <dgm:spPr/>
    </dgm:pt>
    <dgm:pt modelId="{4F5445B9-EB41-4F9F-ACA5-F48F943EAB38}" type="pres">
      <dgm:prSet presAssocID="{3F770D1B-ADDF-4605-AB16-5D066C222976}"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dgm:spPr>
    </dgm:pt>
    <dgm:pt modelId="{58A268D3-BFCA-4FCF-9A2F-B87A76FBA037}" type="pres">
      <dgm:prSet presAssocID="{E8C31981-8554-4D12-B32F-2A294CAA01BA}" presName="sibTrans" presStyleLbl="sibTrans2D1" presStyleIdx="0" presStyleCnt="0"/>
      <dgm:spPr/>
    </dgm:pt>
    <dgm:pt modelId="{0A608626-4343-47CD-B7C8-E08E697D823D}" type="pres">
      <dgm:prSet presAssocID="{F0A6EA6A-8923-49E9-8938-EB52624D69B3}" presName="compNode" presStyleCnt="0"/>
      <dgm:spPr/>
    </dgm:pt>
    <dgm:pt modelId="{5A83A9EA-5A0B-438E-BCCF-B12F705E8454}" type="pres">
      <dgm:prSet presAssocID="{F0A6EA6A-8923-49E9-8938-EB52624D69B3}" presName="bkgdShape" presStyleLbl="node1" presStyleIdx="3" presStyleCnt="4"/>
      <dgm:spPr/>
    </dgm:pt>
    <dgm:pt modelId="{4ACA8DAF-94CC-4361-BADE-1E29656A0758}" type="pres">
      <dgm:prSet presAssocID="{F0A6EA6A-8923-49E9-8938-EB52624D69B3}" presName="nodeTx" presStyleLbl="node1" presStyleIdx="3" presStyleCnt="4">
        <dgm:presLayoutVars>
          <dgm:bulletEnabled val="1"/>
        </dgm:presLayoutVars>
      </dgm:prSet>
      <dgm:spPr/>
    </dgm:pt>
    <dgm:pt modelId="{4D81B735-67EF-4A00-9401-07F0FF8D1E55}" type="pres">
      <dgm:prSet presAssocID="{F0A6EA6A-8923-49E9-8938-EB52624D69B3}" presName="invisiNode" presStyleLbl="node1" presStyleIdx="3" presStyleCnt="4"/>
      <dgm:spPr/>
    </dgm:pt>
    <dgm:pt modelId="{D1C63949-4B50-4C2D-A24B-2EB0028727E1}" type="pres">
      <dgm:prSet presAssocID="{F0A6EA6A-8923-49E9-8938-EB52624D69B3}"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pt>
  </dgm:ptLst>
  <dgm:cxnLst>
    <dgm:cxn modelId="{C2E7ED24-3C17-4A59-B585-F202959EFBAA}" type="presOf" srcId="{EB4273B1-738E-4F86-AB11-9A8FFCC9F877}" destId="{7B204BE9-7D12-46E4-9832-A28029250D6D}" srcOrd="0" destOrd="0" presId="urn:microsoft.com/office/officeart/2005/8/layout/hList7"/>
    <dgm:cxn modelId="{82531729-755E-4B45-BDAF-0689E2DE3C80}" type="presOf" srcId="{27AD2BB6-592B-43E0-BB2A-86BADB2288B0}" destId="{26BA93D7-8953-4E61-A36D-FB8AA2C71894}" srcOrd="1" destOrd="0" presId="urn:microsoft.com/office/officeart/2005/8/layout/hList7"/>
    <dgm:cxn modelId="{0AEFF730-02AF-4694-B052-E409667FDA77}" type="presOf" srcId="{F0A6EA6A-8923-49E9-8938-EB52624D69B3}" destId="{4ACA8DAF-94CC-4361-BADE-1E29656A0758}" srcOrd="1" destOrd="0" presId="urn:microsoft.com/office/officeart/2005/8/layout/hList7"/>
    <dgm:cxn modelId="{4C9CB537-7120-48CF-AF2B-8CF11995C910}" type="presOf" srcId="{27AD2BB6-592B-43E0-BB2A-86BADB2288B0}" destId="{E837C972-713C-419C-8EAF-56936EB8B238}" srcOrd="0" destOrd="0" presId="urn:microsoft.com/office/officeart/2005/8/layout/hList7"/>
    <dgm:cxn modelId="{7F32E23F-C2FC-4CCD-BC3E-9D45812CAAF4}" srcId="{EB4273B1-738E-4F86-AB11-9A8FFCC9F877}" destId="{27AD2BB6-592B-43E0-BB2A-86BADB2288B0}" srcOrd="0" destOrd="0" parTransId="{34016113-1055-40FC-81C0-5BF7A039D1D1}" sibTransId="{666901FA-B272-4512-9563-92698EBA2D46}"/>
    <dgm:cxn modelId="{E909556F-EFD9-4599-8A24-C08657A6EB27}" type="presOf" srcId="{DFF5A4FF-4139-4E64-9FF6-6F9E6737C169}" destId="{AA04EEEC-C9B8-4489-AE71-DF3256776FF8}" srcOrd="0" destOrd="0" presId="urn:microsoft.com/office/officeart/2005/8/layout/hList7"/>
    <dgm:cxn modelId="{A19E9A71-C760-4253-8E34-8354B4207F66}" type="presOf" srcId="{DFF5A4FF-4139-4E64-9FF6-6F9E6737C169}" destId="{EE4DD19C-A4A3-4419-A408-AE7D82EC5BA3}" srcOrd="1" destOrd="0" presId="urn:microsoft.com/office/officeart/2005/8/layout/hList7"/>
    <dgm:cxn modelId="{450B9557-3FAC-4DC0-8A58-476BBA536FF4}" type="presOf" srcId="{3F770D1B-ADDF-4605-AB16-5D066C222976}" destId="{4A065D46-30C3-42CE-84E2-0D9F52B8EF2B}" srcOrd="0" destOrd="0" presId="urn:microsoft.com/office/officeart/2005/8/layout/hList7"/>
    <dgm:cxn modelId="{F1D6F85A-350B-4E0C-B5D9-2B2079822CDA}" type="presOf" srcId="{B349E9FB-0891-4B8B-A1FA-4C4E7B16FD9C}" destId="{2DF08F87-EF1D-4885-9534-72515809BFA9}" srcOrd="0" destOrd="0" presId="urn:microsoft.com/office/officeart/2005/8/layout/hList7"/>
    <dgm:cxn modelId="{310C6F82-6B13-4450-92F1-D13E7D3E26A1}" type="presOf" srcId="{F0A6EA6A-8923-49E9-8938-EB52624D69B3}" destId="{5A83A9EA-5A0B-438E-BCCF-B12F705E8454}" srcOrd="0" destOrd="0" presId="urn:microsoft.com/office/officeart/2005/8/layout/hList7"/>
    <dgm:cxn modelId="{7275938A-9809-4AAD-B210-7B304C3FA6BB}" type="presOf" srcId="{3F770D1B-ADDF-4605-AB16-5D066C222976}" destId="{30A5FDBB-2F99-4730-800D-0D19F8AE22B6}" srcOrd="1" destOrd="0" presId="urn:microsoft.com/office/officeart/2005/8/layout/hList7"/>
    <dgm:cxn modelId="{847178A2-CCF4-4488-A999-7E22419059CC}" srcId="{EB4273B1-738E-4F86-AB11-9A8FFCC9F877}" destId="{F0A6EA6A-8923-49E9-8938-EB52624D69B3}" srcOrd="3" destOrd="0" parTransId="{51969C32-1D66-4286-AF93-160733E2315A}" sibTransId="{4DA37D27-91A5-4066-BDD9-5E66B8EA1605}"/>
    <dgm:cxn modelId="{51B40BA4-8F74-4380-BA99-ED684FB89806}" srcId="{EB4273B1-738E-4F86-AB11-9A8FFCC9F877}" destId="{DFF5A4FF-4139-4E64-9FF6-6F9E6737C169}" srcOrd="1" destOrd="0" parTransId="{C2551984-5A28-4882-AFD6-E979CD7AE2FC}" sibTransId="{B349E9FB-0891-4B8B-A1FA-4C4E7B16FD9C}"/>
    <dgm:cxn modelId="{F447E7A8-D70F-4E7B-9669-F0B229DB1C42}" type="presOf" srcId="{E8C31981-8554-4D12-B32F-2A294CAA01BA}" destId="{58A268D3-BFCA-4FCF-9A2F-B87A76FBA037}" srcOrd="0" destOrd="0" presId="urn:microsoft.com/office/officeart/2005/8/layout/hList7"/>
    <dgm:cxn modelId="{5D929CED-ECFB-4D26-AE92-B5F9DC9CC36B}" type="presOf" srcId="{666901FA-B272-4512-9563-92698EBA2D46}" destId="{3FF5BD04-A6D9-46A5-9B1D-B20A5A836472}" srcOrd="0" destOrd="0" presId="urn:microsoft.com/office/officeart/2005/8/layout/hList7"/>
    <dgm:cxn modelId="{1169F7EF-B7E4-4E63-BEDF-84950E4569D5}" srcId="{EB4273B1-738E-4F86-AB11-9A8FFCC9F877}" destId="{3F770D1B-ADDF-4605-AB16-5D066C222976}" srcOrd="2" destOrd="0" parTransId="{FE96349E-9713-445E-93F9-1755CB8A63FF}" sibTransId="{E8C31981-8554-4D12-B32F-2A294CAA01BA}"/>
    <dgm:cxn modelId="{97BE63F0-9CAC-4073-94E3-83F76DF0C98D}" type="presParOf" srcId="{7B204BE9-7D12-46E4-9832-A28029250D6D}" destId="{6A8E1913-1DC8-43B2-9D44-D2DC0424E0B9}" srcOrd="0" destOrd="0" presId="urn:microsoft.com/office/officeart/2005/8/layout/hList7"/>
    <dgm:cxn modelId="{9B2C518F-4921-40E5-984E-2A2965076E34}" type="presParOf" srcId="{7B204BE9-7D12-46E4-9832-A28029250D6D}" destId="{9F5263D5-B8F0-44E0-B674-DC8578A84E00}" srcOrd="1" destOrd="0" presId="urn:microsoft.com/office/officeart/2005/8/layout/hList7"/>
    <dgm:cxn modelId="{FB9A7D52-2F48-4073-B4AC-DF1460FBA81F}" type="presParOf" srcId="{9F5263D5-B8F0-44E0-B674-DC8578A84E00}" destId="{F93A5180-6D76-42A6-9966-3D1FA3755FD1}" srcOrd="0" destOrd="0" presId="urn:microsoft.com/office/officeart/2005/8/layout/hList7"/>
    <dgm:cxn modelId="{CA52110D-C89A-414B-AB34-BDE608E7D799}" type="presParOf" srcId="{F93A5180-6D76-42A6-9966-3D1FA3755FD1}" destId="{E837C972-713C-419C-8EAF-56936EB8B238}" srcOrd="0" destOrd="0" presId="urn:microsoft.com/office/officeart/2005/8/layout/hList7"/>
    <dgm:cxn modelId="{909FB2EB-4C54-4794-8CA0-FBAD8A5077C8}" type="presParOf" srcId="{F93A5180-6D76-42A6-9966-3D1FA3755FD1}" destId="{26BA93D7-8953-4E61-A36D-FB8AA2C71894}" srcOrd="1" destOrd="0" presId="urn:microsoft.com/office/officeart/2005/8/layout/hList7"/>
    <dgm:cxn modelId="{004443E6-170F-4F66-9520-0024EDB763B9}" type="presParOf" srcId="{F93A5180-6D76-42A6-9966-3D1FA3755FD1}" destId="{E9A24B1E-50FA-4523-BF90-983B2DB28374}" srcOrd="2" destOrd="0" presId="urn:microsoft.com/office/officeart/2005/8/layout/hList7"/>
    <dgm:cxn modelId="{4982E6C0-324E-4FD5-8108-5A9F15BFD58F}" type="presParOf" srcId="{F93A5180-6D76-42A6-9966-3D1FA3755FD1}" destId="{0BBCCAEC-A755-46A7-8593-EA6F886ED7F1}" srcOrd="3" destOrd="0" presId="urn:microsoft.com/office/officeart/2005/8/layout/hList7"/>
    <dgm:cxn modelId="{D39D557D-D512-4C42-A79B-DDBF68493C75}" type="presParOf" srcId="{9F5263D5-B8F0-44E0-B674-DC8578A84E00}" destId="{3FF5BD04-A6D9-46A5-9B1D-B20A5A836472}" srcOrd="1" destOrd="0" presId="urn:microsoft.com/office/officeart/2005/8/layout/hList7"/>
    <dgm:cxn modelId="{101F9B74-527B-4339-B4E6-667E56CC0672}" type="presParOf" srcId="{9F5263D5-B8F0-44E0-B674-DC8578A84E00}" destId="{016F893F-1ADF-47C7-8BE9-AF38E62FBF33}" srcOrd="2" destOrd="0" presId="urn:microsoft.com/office/officeart/2005/8/layout/hList7"/>
    <dgm:cxn modelId="{FF26ADEF-0359-4CBE-88F8-2D90A6868CF1}" type="presParOf" srcId="{016F893F-1ADF-47C7-8BE9-AF38E62FBF33}" destId="{AA04EEEC-C9B8-4489-AE71-DF3256776FF8}" srcOrd="0" destOrd="0" presId="urn:microsoft.com/office/officeart/2005/8/layout/hList7"/>
    <dgm:cxn modelId="{4F14C4B4-B45D-4D48-8A23-3927A1055A28}" type="presParOf" srcId="{016F893F-1ADF-47C7-8BE9-AF38E62FBF33}" destId="{EE4DD19C-A4A3-4419-A408-AE7D82EC5BA3}" srcOrd="1" destOrd="0" presId="urn:microsoft.com/office/officeart/2005/8/layout/hList7"/>
    <dgm:cxn modelId="{91ADC331-9200-47E1-958B-A31126437589}" type="presParOf" srcId="{016F893F-1ADF-47C7-8BE9-AF38E62FBF33}" destId="{C62AC4DA-A36C-4213-9E29-FBC25986C1A0}" srcOrd="2" destOrd="0" presId="urn:microsoft.com/office/officeart/2005/8/layout/hList7"/>
    <dgm:cxn modelId="{4E9707DB-6079-49FA-B645-A3026E830455}" type="presParOf" srcId="{016F893F-1ADF-47C7-8BE9-AF38E62FBF33}" destId="{B5C1068A-11EB-4FFA-9261-39AEB6BBA056}" srcOrd="3" destOrd="0" presId="urn:microsoft.com/office/officeart/2005/8/layout/hList7"/>
    <dgm:cxn modelId="{65DF3C09-D18F-43E4-BD0C-E3A9DBBB3713}" type="presParOf" srcId="{9F5263D5-B8F0-44E0-B674-DC8578A84E00}" destId="{2DF08F87-EF1D-4885-9534-72515809BFA9}" srcOrd="3" destOrd="0" presId="urn:microsoft.com/office/officeart/2005/8/layout/hList7"/>
    <dgm:cxn modelId="{8E998BC9-C55D-422E-80D5-A2E84089DA29}" type="presParOf" srcId="{9F5263D5-B8F0-44E0-B674-DC8578A84E00}" destId="{F4D1C9C1-FDB9-4B43-BD6B-56166E09F5DE}" srcOrd="4" destOrd="0" presId="urn:microsoft.com/office/officeart/2005/8/layout/hList7"/>
    <dgm:cxn modelId="{8A8BDBDA-DABE-4DC1-8DF9-89EF50420C30}" type="presParOf" srcId="{F4D1C9C1-FDB9-4B43-BD6B-56166E09F5DE}" destId="{4A065D46-30C3-42CE-84E2-0D9F52B8EF2B}" srcOrd="0" destOrd="0" presId="urn:microsoft.com/office/officeart/2005/8/layout/hList7"/>
    <dgm:cxn modelId="{5F404943-DC37-495E-948C-A5AA683167CA}" type="presParOf" srcId="{F4D1C9C1-FDB9-4B43-BD6B-56166E09F5DE}" destId="{30A5FDBB-2F99-4730-800D-0D19F8AE22B6}" srcOrd="1" destOrd="0" presId="urn:microsoft.com/office/officeart/2005/8/layout/hList7"/>
    <dgm:cxn modelId="{F55F3C57-D641-4BCA-BB9A-97F848CFAFC3}" type="presParOf" srcId="{F4D1C9C1-FDB9-4B43-BD6B-56166E09F5DE}" destId="{4893C523-7572-418C-A553-7FD8A775BE9B}" srcOrd="2" destOrd="0" presId="urn:microsoft.com/office/officeart/2005/8/layout/hList7"/>
    <dgm:cxn modelId="{0D66EA7C-5BB6-4AC6-B939-F8D03D423B83}" type="presParOf" srcId="{F4D1C9C1-FDB9-4B43-BD6B-56166E09F5DE}" destId="{4F5445B9-EB41-4F9F-ACA5-F48F943EAB38}" srcOrd="3" destOrd="0" presId="urn:microsoft.com/office/officeart/2005/8/layout/hList7"/>
    <dgm:cxn modelId="{CC051EF5-BA0B-4654-8605-EC2E128A803A}" type="presParOf" srcId="{9F5263D5-B8F0-44E0-B674-DC8578A84E00}" destId="{58A268D3-BFCA-4FCF-9A2F-B87A76FBA037}" srcOrd="5" destOrd="0" presId="urn:microsoft.com/office/officeart/2005/8/layout/hList7"/>
    <dgm:cxn modelId="{01E2339D-5F3F-4289-8715-813A4EAF3B0B}" type="presParOf" srcId="{9F5263D5-B8F0-44E0-B674-DC8578A84E00}" destId="{0A608626-4343-47CD-B7C8-E08E697D823D}" srcOrd="6" destOrd="0" presId="urn:microsoft.com/office/officeart/2005/8/layout/hList7"/>
    <dgm:cxn modelId="{05EC8A2C-EBDE-4A18-BBAD-ACE66D0B0BE1}" type="presParOf" srcId="{0A608626-4343-47CD-B7C8-E08E697D823D}" destId="{5A83A9EA-5A0B-438E-BCCF-B12F705E8454}" srcOrd="0" destOrd="0" presId="urn:microsoft.com/office/officeart/2005/8/layout/hList7"/>
    <dgm:cxn modelId="{FE7C8054-ABDA-438F-BA9E-1F5FA32C8964}" type="presParOf" srcId="{0A608626-4343-47CD-B7C8-E08E697D823D}" destId="{4ACA8DAF-94CC-4361-BADE-1E29656A0758}" srcOrd="1" destOrd="0" presId="urn:microsoft.com/office/officeart/2005/8/layout/hList7"/>
    <dgm:cxn modelId="{BCCA8F46-4035-492F-907A-0C74341E162B}" type="presParOf" srcId="{0A608626-4343-47CD-B7C8-E08E697D823D}" destId="{4D81B735-67EF-4A00-9401-07F0FF8D1E55}" srcOrd="2" destOrd="0" presId="urn:microsoft.com/office/officeart/2005/8/layout/hList7"/>
    <dgm:cxn modelId="{FA58B987-F266-46B6-B008-57E47FE8E342}" type="presParOf" srcId="{0A608626-4343-47CD-B7C8-E08E697D823D}" destId="{D1C63949-4B50-4C2D-A24B-2EB0028727E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4273B1-738E-4F86-AB11-9A8FFCC9F877}"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en-US"/>
        </a:p>
      </dgm:t>
    </dgm:pt>
    <dgm:pt modelId="{27AD2BB6-592B-43E0-BB2A-86BADB2288B0}">
      <dgm:prSet phldrT="[Text]"/>
      <dgm:spPr>
        <a:solidFill>
          <a:srgbClr val="0F6FC6"/>
        </a:solidFill>
      </dgm:spPr>
      <dgm:t>
        <a:bodyPr/>
        <a:lstStyle/>
        <a:p>
          <a:pPr>
            <a:lnSpc>
              <a:spcPct val="100000"/>
            </a:lnSpc>
          </a:pPr>
          <a:r>
            <a:rPr lang="en-US" dirty="0"/>
            <a:t>Engineering &amp; Construction</a:t>
          </a:r>
        </a:p>
        <a:p>
          <a:pPr>
            <a:lnSpc>
              <a:spcPct val="90000"/>
            </a:lnSpc>
          </a:pPr>
          <a:r>
            <a:rPr lang="en-US" dirty="0"/>
            <a:t>(CIP)</a:t>
          </a:r>
        </a:p>
      </dgm:t>
    </dgm:pt>
    <dgm:pt modelId="{34016113-1055-40FC-81C0-5BF7A039D1D1}" type="parTrans" cxnId="{7F32E23F-C2FC-4CCD-BC3E-9D45812CAAF4}">
      <dgm:prSet/>
      <dgm:spPr/>
      <dgm:t>
        <a:bodyPr/>
        <a:lstStyle/>
        <a:p>
          <a:endParaRPr lang="en-US"/>
        </a:p>
      </dgm:t>
    </dgm:pt>
    <dgm:pt modelId="{666901FA-B272-4512-9563-92698EBA2D46}" type="sibTrans" cxnId="{7F32E23F-C2FC-4CCD-BC3E-9D45812CAAF4}">
      <dgm:prSet/>
      <dgm:spPr/>
      <dgm:t>
        <a:bodyPr/>
        <a:lstStyle/>
        <a:p>
          <a:endParaRPr lang="en-US"/>
        </a:p>
      </dgm:t>
    </dgm:pt>
    <dgm:pt modelId="{DFF5A4FF-4139-4E64-9FF6-6F9E6737C169}">
      <dgm:prSet phldrT="[Text]"/>
      <dgm:spPr>
        <a:solidFill>
          <a:schemeClr val="bg1">
            <a:lumMod val="75000"/>
          </a:schemeClr>
        </a:solidFill>
      </dgm:spPr>
      <dgm:t>
        <a:bodyPr/>
        <a:lstStyle/>
        <a:p>
          <a:r>
            <a:rPr lang="en-US" dirty="0"/>
            <a:t>Watershed</a:t>
          </a:r>
        </a:p>
        <a:p>
          <a:r>
            <a:rPr lang="en-US" dirty="0"/>
            <a:t>Programs</a:t>
          </a:r>
        </a:p>
        <a:p>
          <a:r>
            <a:rPr lang="en-US" dirty="0"/>
            <a:t>(</a:t>
          </a:r>
          <a:r>
            <a:rPr lang="en-US" dirty="0" err="1"/>
            <a:t>Stormwater</a:t>
          </a:r>
          <a:r>
            <a:rPr lang="en-US" dirty="0"/>
            <a:t>)</a:t>
          </a:r>
        </a:p>
      </dgm:t>
    </dgm:pt>
    <dgm:pt modelId="{C2551984-5A28-4882-AFD6-E979CD7AE2FC}" type="parTrans" cxnId="{51B40BA4-8F74-4380-BA99-ED684FB89806}">
      <dgm:prSet/>
      <dgm:spPr/>
      <dgm:t>
        <a:bodyPr/>
        <a:lstStyle/>
        <a:p>
          <a:endParaRPr lang="en-US"/>
        </a:p>
      </dgm:t>
    </dgm:pt>
    <dgm:pt modelId="{B349E9FB-0891-4B8B-A1FA-4C4E7B16FD9C}" type="sibTrans" cxnId="{51B40BA4-8F74-4380-BA99-ED684FB89806}">
      <dgm:prSet/>
      <dgm:spPr/>
      <dgm:t>
        <a:bodyPr/>
        <a:lstStyle/>
        <a:p>
          <a:endParaRPr lang="en-US"/>
        </a:p>
      </dgm:t>
    </dgm:pt>
    <dgm:pt modelId="{3F770D1B-ADDF-4605-AB16-5D066C222976}">
      <dgm:prSet phldrT="[Text]"/>
      <dgm:spPr>
        <a:solidFill>
          <a:srgbClr val="BFBFBF"/>
        </a:solidFill>
      </dgm:spPr>
      <dgm:t>
        <a:bodyPr/>
        <a:lstStyle/>
        <a:p>
          <a:r>
            <a:rPr lang="en-US" dirty="0"/>
            <a:t>Operations</a:t>
          </a:r>
        </a:p>
      </dgm:t>
    </dgm:pt>
    <dgm:pt modelId="{FE96349E-9713-445E-93F9-1755CB8A63FF}" type="parTrans" cxnId="{1169F7EF-B7E4-4E63-BEDF-84950E4569D5}">
      <dgm:prSet/>
      <dgm:spPr/>
      <dgm:t>
        <a:bodyPr/>
        <a:lstStyle/>
        <a:p>
          <a:endParaRPr lang="en-US"/>
        </a:p>
      </dgm:t>
    </dgm:pt>
    <dgm:pt modelId="{E8C31981-8554-4D12-B32F-2A294CAA01BA}" type="sibTrans" cxnId="{1169F7EF-B7E4-4E63-BEDF-84950E4569D5}">
      <dgm:prSet/>
      <dgm:spPr/>
      <dgm:t>
        <a:bodyPr/>
        <a:lstStyle/>
        <a:p>
          <a:endParaRPr lang="en-US"/>
        </a:p>
      </dgm:t>
    </dgm:pt>
    <dgm:pt modelId="{F0A6EA6A-8923-49E9-8938-EB52624D69B3}">
      <dgm:prSet phldrT="[Text]"/>
      <dgm:spPr>
        <a:solidFill>
          <a:srgbClr val="BFBFBF"/>
        </a:solidFill>
      </dgm:spPr>
      <dgm:t>
        <a:bodyPr/>
        <a:lstStyle/>
        <a:p>
          <a:r>
            <a:rPr lang="en-US" dirty="0"/>
            <a:t>Materials</a:t>
          </a:r>
        </a:p>
        <a:p>
          <a:r>
            <a:rPr lang="en-US" dirty="0"/>
            <a:t>&amp; </a:t>
          </a:r>
        </a:p>
        <a:p>
          <a:r>
            <a:rPr lang="en-US" dirty="0"/>
            <a:t>Services</a:t>
          </a:r>
        </a:p>
      </dgm:t>
    </dgm:pt>
    <dgm:pt modelId="{51969C32-1D66-4286-AF93-160733E2315A}" type="parTrans" cxnId="{847178A2-CCF4-4488-A999-7E22419059CC}">
      <dgm:prSet/>
      <dgm:spPr/>
      <dgm:t>
        <a:bodyPr/>
        <a:lstStyle/>
        <a:p>
          <a:endParaRPr lang="en-US"/>
        </a:p>
      </dgm:t>
    </dgm:pt>
    <dgm:pt modelId="{4DA37D27-91A5-4066-BDD9-5E66B8EA1605}" type="sibTrans" cxnId="{847178A2-CCF4-4488-A999-7E22419059CC}">
      <dgm:prSet/>
      <dgm:spPr/>
      <dgm:t>
        <a:bodyPr/>
        <a:lstStyle/>
        <a:p>
          <a:endParaRPr lang="en-US"/>
        </a:p>
      </dgm:t>
    </dgm:pt>
    <dgm:pt modelId="{7B204BE9-7D12-46E4-9832-A28029250D6D}" type="pres">
      <dgm:prSet presAssocID="{EB4273B1-738E-4F86-AB11-9A8FFCC9F877}" presName="Name0" presStyleCnt="0">
        <dgm:presLayoutVars>
          <dgm:dir/>
          <dgm:resizeHandles val="exact"/>
        </dgm:presLayoutVars>
      </dgm:prSet>
      <dgm:spPr/>
    </dgm:pt>
    <dgm:pt modelId="{6A8E1913-1DC8-43B2-9D44-D2DC0424E0B9}" type="pres">
      <dgm:prSet presAssocID="{EB4273B1-738E-4F86-AB11-9A8FFCC9F877}" presName="fgShape" presStyleLbl="fgShp" presStyleIdx="0" presStyleCnt="1"/>
      <dgm:spPr/>
    </dgm:pt>
    <dgm:pt modelId="{9F5263D5-B8F0-44E0-B674-DC8578A84E00}" type="pres">
      <dgm:prSet presAssocID="{EB4273B1-738E-4F86-AB11-9A8FFCC9F877}" presName="linComp" presStyleCnt="0"/>
      <dgm:spPr/>
    </dgm:pt>
    <dgm:pt modelId="{F93A5180-6D76-42A6-9966-3D1FA3755FD1}" type="pres">
      <dgm:prSet presAssocID="{27AD2BB6-592B-43E0-BB2A-86BADB2288B0}" presName="compNode" presStyleCnt="0"/>
      <dgm:spPr/>
    </dgm:pt>
    <dgm:pt modelId="{E837C972-713C-419C-8EAF-56936EB8B238}" type="pres">
      <dgm:prSet presAssocID="{27AD2BB6-592B-43E0-BB2A-86BADB2288B0}" presName="bkgdShape" presStyleLbl="node1" presStyleIdx="0" presStyleCnt="4"/>
      <dgm:spPr/>
    </dgm:pt>
    <dgm:pt modelId="{26BA93D7-8953-4E61-A36D-FB8AA2C71894}" type="pres">
      <dgm:prSet presAssocID="{27AD2BB6-592B-43E0-BB2A-86BADB2288B0}" presName="nodeTx" presStyleLbl="node1" presStyleIdx="0" presStyleCnt="4">
        <dgm:presLayoutVars>
          <dgm:bulletEnabled val="1"/>
        </dgm:presLayoutVars>
      </dgm:prSet>
      <dgm:spPr/>
    </dgm:pt>
    <dgm:pt modelId="{E9A24B1E-50FA-4523-BF90-983B2DB28374}" type="pres">
      <dgm:prSet presAssocID="{27AD2BB6-592B-43E0-BB2A-86BADB2288B0}" presName="invisiNode" presStyleLbl="node1" presStyleIdx="0" presStyleCnt="4"/>
      <dgm:spPr/>
    </dgm:pt>
    <dgm:pt modelId="{0BBCCAEC-A755-46A7-8593-EA6F886ED7F1}" type="pres">
      <dgm:prSet presAssocID="{27AD2BB6-592B-43E0-BB2A-86BADB2288B0}"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3FF5BD04-A6D9-46A5-9B1D-B20A5A836472}" type="pres">
      <dgm:prSet presAssocID="{666901FA-B272-4512-9563-92698EBA2D46}" presName="sibTrans" presStyleLbl="sibTrans2D1" presStyleIdx="0" presStyleCnt="0"/>
      <dgm:spPr/>
    </dgm:pt>
    <dgm:pt modelId="{016F893F-1ADF-47C7-8BE9-AF38E62FBF33}" type="pres">
      <dgm:prSet presAssocID="{DFF5A4FF-4139-4E64-9FF6-6F9E6737C169}" presName="compNode" presStyleCnt="0"/>
      <dgm:spPr/>
    </dgm:pt>
    <dgm:pt modelId="{AA04EEEC-C9B8-4489-AE71-DF3256776FF8}" type="pres">
      <dgm:prSet presAssocID="{DFF5A4FF-4139-4E64-9FF6-6F9E6737C169}" presName="bkgdShape" presStyleLbl="node1" presStyleIdx="1" presStyleCnt="4"/>
      <dgm:spPr/>
    </dgm:pt>
    <dgm:pt modelId="{EE4DD19C-A4A3-4419-A408-AE7D82EC5BA3}" type="pres">
      <dgm:prSet presAssocID="{DFF5A4FF-4139-4E64-9FF6-6F9E6737C169}" presName="nodeTx" presStyleLbl="node1" presStyleIdx="1" presStyleCnt="4">
        <dgm:presLayoutVars>
          <dgm:bulletEnabled val="1"/>
        </dgm:presLayoutVars>
      </dgm:prSet>
      <dgm:spPr/>
    </dgm:pt>
    <dgm:pt modelId="{C62AC4DA-A36C-4213-9E29-FBC25986C1A0}" type="pres">
      <dgm:prSet presAssocID="{DFF5A4FF-4139-4E64-9FF6-6F9E6737C169}" presName="invisiNode" presStyleLbl="node1" presStyleIdx="1" presStyleCnt="4"/>
      <dgm:spPr/>
    </dgm:pt>
    <dgm:pt modelId="{B5C1068A-11EB-4FFA-9261-39AEB6BBA056}" type="pres">
      <dgm:prSet presAssocID="{DFF5A4FF-4139-4E64-9FF6-6F9E6737C169}"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2DF08F87-EF1D-4885-9534-72515809BFA9}" type="pres">
      <dgm:prSet presAssocID="{B349E9FB-0891-4B8B-A1FA-4C4E7B16FD9C}" presName="sibTrans" presStyleLbl="sibTrans2D1" presStyleIdx="0" presStyleCnt="0"/>
      <dgm:spPr/>
    </dgm:pt>
    <dgm:pt modelId="{F4D1C9C1-FDB9-4B43-BD6B-56166E09F5DE}" type="pres">
      <dgm:prSet presAssocID="{3F770D1B-ADDF-4605-AB16-5D066C222976}" presName="compNode" presStyleCnt="0"/>
      <dgm:spPr/>
    </dgm:pt>
    <dgm:pt modelId="{4A065D46-30C3-42CE-84E2-0D9F52B8EF2B}" type="pres">
      <dgm:prSet presAssocID="{3F770D1B-ADDF-4605-AB16-5D066C222976}" presName="bkgdShape" presStyleLbl="node1" presStyleIdx="2" presStyleCnt="4"/>
      <dgm:spPr/>
    </dgm:pt>
    <dgm:pt modelId="{30A5FDBB-2F99-4730-800D-0D19F8AE22B6}" type="pres">
      <dgm:prSet presAssocID="{3F770D1B-ADDF-4605-AB16-5D066C222976}" presName="nodeTx" presStyleLbl="node1" presStyleIdx="2" presStyleCnt="4">
        <dgm:presLayoutVars>
          <dgm:bulletEnabled val="1"/>
        </dgm:presLayoutVars>
      </dgm:prSet>
      <dgm:spPr/>
    </dgm:pt>
    <dgm:pt modelId="{4893C523-7572-418C-A553-7FD8A775BE9B}" type="pres">
      <dgm:prSet presAssocID="{3F770D1B-ADDF-4605-AB16-5D066C222976}" presName="invisiNode" presStyleLbl="node1" presStyleIdx="2" presStyleCnt="4"/>
      <dgm:spPr/>
    </dgm:pt>
    <dgm:pt modelId="{4F5445B9-EB41-4F9F-ACA5-F48F943EAB38}" type="pres">
      <dgm:prSet presAssocID="{3F770D1B-ADDF-4605-AB16-5D066C222976}"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dgm:spPr>
    </dgm:pt>
    <dgm:pt modelId="{58A268D3-BFCA-4FCF-9A2F-B87A76FBA037}" type="pres">
      <dgm:prSet presAssocID="{E8C31981-8554-4D12-B32F-2A294CAA01BA}" presName="sibTrans" presStyleLbl="sibTrans2D1" presStyleIdx="0" presStyleCnt="0"/>
      <dgm:spPr/>
    </dgm:pt>
    <dgm:pt modelId="{0A608626-4343-47CD-B7C8-E08E697D823D}" type="pres">
      <dgm:prSet presAssocID="{F0A6EA6A-8923-49E9-8938-EB52624D69B3}" presName="compNode" presStyleCnt="0"/>
      <dgm:spPr/>
    </dgm:pt>
    <dgm:pt modelId="{5A83A9EA-5A0B-438E-BCCF-B12F705E8454}" type="pres">
      <dgm:prSet presAssocID="{F0A6EA6A-8923-49E9-8938-EB52624D69B3}" presName="bkgdShape" presStyleLbl="node1" presStyleIdx="3" presStyleCnt="4"/>
      <dgm:spPr/>
    </dgm:pt>
    <dgm:pt modelId="{4ACA8DAF-94CC-4361-BADE-1E29656A0758}" type="pres">
      <dgm:prSet presAssocID="{F0A6EA6A-8923-49E9-8938-EB52624D69B3}" presName="nodeTx" presStyleLbl="node1" presStyleIdx="3" presStyleCnt="4">
        <dgm:presLayoutVars>
          <dgm:bulletEnabled val="1"/>
        </dgm:presLayoutVars>
      </dgm:prSet>
      <dgm:spPr/>
    </dgm:pt>
    <dgm:pt modelId="{4D81B735-67EF-4A00-9401-07F0FF8D1E55}" type="pres">
      <dgm:prSet presAssocID="{F0A6EA6A-8923-49E9-8938-EB52624D69B3}" presName="invisiNode" presStyleLbl="node1" presStyleIdx="3" presStyleCnt="4"/>
      <dgm:spPr/>
    </dgm:pt>
    <dgm:pt modelId="{D1C63949-4B50-4C2D-A24B-2EB0028727E1}" type="pres">
      <dgm:prSet presAssocID="{F0A6EA6A-8923-49E9-8938-EB52624D69B3}"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pt>
  </dgm:ptLst>
  <dgm:cxnLst>
    <dgm:cxn modelId="{C2E7ED24-3C17-4A59-B585-F202959EFBAA}" type="presOf" srcId="{EB4273B1-738E-4F86-AB11-9A8FFCC9F877}" destId="{7B204BE9-7D12-46E4-9832-A28029250D6D}" srcOrd="0" destOrd="0" presId="urn:microsoft.com/office/officeart/2005/8/layout/hList7"/>
    <dgm:cxn modelId="{82531729-755E-4B45-BDAF-0689E2DE3C80}" type="presOf" srcId="{27AD2BB6-592B-43E0-BB2A-86BADB2288B0}" destId="{26BA93D7-8953-4E61-A36D-FB8AA2C71894}" srcOrd="1" destOrd="0" presId="urn:microsoft.com/office/officeart/2005/8/layout/hList7"/>
    <dgm:cxn modelId="{0AEFF730-02AF-4694-B052-E409667FDA77}" type="presOf" srcId="{F0A6EA6A-8923-49E9-8938-EB52624D69B3}" destId="{4ACA8DAF-94CC-4361-BADE-1E29656A0758}" srcOrd="1" destOrd="0" presId="urn:microsoft.com/office/officeart/2005/8/layout/hList7"/>
    <dgm:cxn modelId="{4C9CB537-7120-48CF-AF2B-8CF11995C910}" type="presOf" srcId="{27AD2BB6-592B-43E0-BB2A-86BADB2288B0}" destId="{E837C972-713C-419C-8EAF-56936EB8B238}" srcOrd="0" destOrd="0" presId="urn:microsoft.com/office/officeart/2005/8/layout/hList7"/>
    <dgm:cxn modelId="{7F32E23F-C2FC-4CCD-BC3E-9D45812CAAF4}" srcId="{EB4273B1-738E-4F86-AB11-9A8FFCC9F877}" destId="{27AD2BB6-592B-43E0-BB2A-86BADB2288B0}" srcOrd="0" destOrd="0" parTransId="{34016113-1055-40FC-81C0-5BF7A039D1D1}" sibTransId="{666901FA-B272-4512-9563-92698EBA2D46}"/>
    <dgm:cxn modelId="{E909556F-EFD9-4599-8A24-C08657A6EB27}" type="presOf" srcId="{DFF5A4FF-4139-4E64-9FF6-6F9E6737C169}" destId="{AA04EEEC-C9B8-4489-AE71-DF3256776FF8}" srcOrd="0" destOrd="0" presId="urn:microsoft.com/office/officeart/2005/8/layout/hList7"/>
    <dgm:cxn modelId="{A19E9A71-C760-4253-8E34-8354B4207F66}" type="presOf" srcId="{DFF5A4FF-4139-4E64-9FF6-6F9E6737C169}" destId="{EE4DD19C-A4A3-4419-A408-AE7D82EC5BA3}" srcOrd="1" destOrd="0" presId="urn:microsoft.com/office/officeart/2005/8/layout/hList7"/>
    <dgm:cxn modelId="{450B9557-3FAC-4DC0-8A58-476BBA536FF4}" type="presOf" srcId="{3F770D1B-ADDF-4605-AB16-5D066C222976}" destId="{4A065D46-30C3-42CE-84E2-0D9F52B8EF2B}" srcOrd="0" destOrd="0" presId="urn:microsoft.com/office/officeart/2005/8/layout/hList7"/>
    <dgm:cxn modelId="{F1D6F85A-350B-4E0C-B5D9-2B2079822CDA}" type="presOf" srcId="{B349E9FB-0891-4B8B-A1FA-4C4E7B16FD9C}" destId="{2DF08F87-EF1D-4885-9534-72515809BFA9}" srcOrd="0" destOrd="0" presId="urn:microsoft.com/office/officeart/2005/8/layout/hList7"/>
    <dgm:cxn modelId="{310C6F82-6B13-4450-92F1-D13E7D3E26A1}" type="presOf" srcId="{F0A6EA6A-8923-49E9-8938-EB52624D69B3}" destId="{5A83A9EA-5A0B-438E-BCCF-B12F705E8454}" srcOrd="0" destOrd="0" presId="urn:microsoft.com/office/officeart/2005/8/layout/hList7"/>
    <dgm:cxn modelId="{7275938A-9809-4AAD-B210-7B304C3FA6BB}" type="presOf" srcId="{3F770D1B-ADDF-4605-AB16-5D066C222976}" destId="{30A5FDBB-2F99-4730-800D-0D19F8AE22B6}" srcOrd="1" destOrd="0" presId="urn:microsoft.com/office/officeart/2005/8/layout/hList7"/>
    <dgm:cxn modelId="{847178A2-CCF4-4488-A999-7E22419059CC}" srcId="{EB4273B1-738E-4F86-AB11-9A8FFCC9F877}" destId="{F0A6EA6A-8923-49E9-8938-EB52624D69B3}" srcOrd="3" destOrd="0" parTransId="{51969C32-1D66-4286-AF93-160733E2315A}" sibTransId="{4DA37D27-91A5-4066-BDD9-5E66B8EA1605}"/>
    <dgm:cxn modelId="{51B40BA4-8F74-4380-BA99-ED684FB89806}" srcId="{EB4273B1-738E-4F86-AB11-9A8FFCC9F877}" destId="{DFF5A4FF-4139-4E64-9FF6-6F9E6737C169}" srcOrd="1" destOrd="0" parTransId="{C2551984-5A28-4882-AFD6-E979CD7AE2FC}" sibTransId="{B349E9FB-0891-4B8B-A1FA-4C4E7B16FD9C}"/>
    <dgm:cxn modelId="{F447E7A8-D70F-4E7B-9669-F0B229DB1C42}" type="presOf" srcId="{E8C31981-8554-4D12-B32F-2A294CAA01BA}" destId="{58A268D3-BFCA-4FCF-9A2F-B87A76FBA037}" srcOrd="0" destOrd="0" presId="urn:microsoft.com/office/officeart/2005/8/layout/hList7"/>
    <dgm:cxn modelId="{5D929CED-ECFB-4D26-AE92-B5F9DC9CC36B}" type="presOf" srcId="{666901FA-B272-4512-9563-92698EBA2D46}" destId="{3FF5BD04-A6D9-46A5-9B1D-B20A5A836472}" srcOrd="0" destOrd="0" presId="urn:microsoft.com/office/officeart/2005/8/layout/hList7"/>
    <dgm:cxn modelId="{1169F7EF-B7E4-4E63-BEDF-84950E4569D5}" srcId="{EB4273B1-738E-4F86-AB11-9A8FFCC9F877}" destId="{3F770D1B-ADDF-4605-AB16-5D066C222976}" srcOrd="2" destOrd="0" parTransId="{FE96349E-9713-445E-93F9-1755CB8A63FF}" sibTransId="{E8C31981-8554-4D12-B32F-2A294CAA01BA}"/>
    <dgm:cxn modelId="{97BE63F0-9CAC-4073-94E3-83F76DF0C98D}" type="presParOf" srcId="{7B204BE9-7D12-46E4-9832-A28029250D6D}" destId="{6A8E1913-1DC8-43B2-9D44-D2DC0424E0B9}" srcOrd="0" destOrd="0" presId="urn:microsoft.com/office/officeart/2005/8/layout/hList7"/>
    <dgm:cxn modelId="{9B2C518F-4921-40E5-984E-2A2965076E34}" type="presParOf" srcId="{7B204BE9-7D12-46E4-9832-A28029250D6D}" destId="{9F5263D5-B8F0-44E0-B674-DC8578A84E00}" srcOrd="1" destOrd="0" presId="urn:microsoft.com/office/officeart/2005/8/layout/hList7"/>
    <dgm:cxn modelId="{FB9A7D52-2F48-4073-B4AC-DF1460FBA81F}" type="presParOf" srcId="{9F5263D5-B8F0-44E0-B674-DC8578A84E00}" destId="{F93A5180-6D76-42A6-9966-3D1FA3755FD1}" srcOrd="0" destOrd="0" presId="urn:microsoft.com/office/officeart/2005/8/layout/hList7"/>
    <dgm:cxn modelId="{CA52110D-C89A-414B-AB34-BDE608E7D799}" type="presParOf" srcId="{F93A5180-6D76-42A6-9966-3D1FA3755FD1}" destId="{E837C972-713C-419C-8EAF-56936EB8B238}" srcOrd="0" destOrd="0" presId="urn:microsoft.com/office/officeart/2005/8/layout/hList7"/>
    <dgm:cxn modelId="{909FB2EB-4C54-4794-8CA0-FBAD8A5077C8}" type="presParOf" srcId="{F93A5180-6D76-42A6-9966-3D1FA3755FD1}" destId="{26BA93D7-8953-4E61-A36D-FB8AA2C71894}" srcOrd="1" destOrd="0" presId="urn:microsoft.com/office/officeart/2005/8/layout/hList7"/>
    <dgm:cxn modelId="{004443E6-170F-4F66-9520-0024EDB763B9}" type="presParOf" srcId="{F93A5180-6D76-42A6-9966-3D1FA3755FD1}" destId="{E9A24B1E-50FA-4523-BF90-983B2DB28374}" srcOrd="2" destOrd="0" presId="urn:microsoft.com/office/officeart/2005/8/layout/hList7"/>
    <dgm:cxn modelId="{4982E6C0-324E-4FD5-8108-5A9F15BFD58F}" type="presParOf" srcId="{F93A5180-6D76-42A6-9966-3D1FA3755FD1}" destId="{0BBCCAEC-A755-46A7-8593-EA6F886ED7F1}" srcOrd="3" destOrd="0" presId="urn:microsoft.com/office/officeart/2005/8/layout/hList7"/>
    <dgm:cxn modelId="{D39D557D-D512-4C42-A79B-DDBF68493C75}" type="presParOf" srcId="{9F5263D5-B8F0-44E0-B674-DC8578A84E00}" destId="{3FF5BD04-A6D9-46A5-9B1D-B20A5A836472}" srcOrd="1" destOrd="0" presId="urn:microsoft.com/office/officeart/2005/8/layout/hList7"/>
    <dgm:cxn modelId="{101F9B74-527B-4339-B4E6-667E56CC0672}" type="presParOf" srcId="{9F5263D5-B8F0-44E0-B674-DC8578A84E00}" destId="{016F893F-1ADF-47C7-8BE9-AF38E62FBF33}" srcOrd="2" destOrd="0" presId="urn:microsoft.com/office/officeart/2005/8/layout/hList7"/>
    <dgm:cxn modelId="{FF26ADEF-0359-4CBE-88F8-2D90A6868CF1}" type="presParOf" srcId="{016F893F-1ADF-47C7-8BE9-AF38E62FBF33}" destId="{AA04EEEC-C9B8-4489-AE71-DF3256776FF8}" srcOrd="0" destOrd="0" presId="urn:microsoft.com/office/officeart/2005/8/layout/hList7"/>
    <dgm:cxn modelId="{4F14C4B4-B45D-4D48-8A23-3927A1055A28}" type="presParOf" srcId="{016F893F-1ADF-47C7-8BE9-AF38E62FBF33}" destId="{EE4DD19C-A4A3-4419-A408-AE7D82EC5BA3}" srcOrd="1" destOrd="0" presId="urn:microsoft.com/office/officeart/2005/8/layout/hList7"/>
    <dgm:cxn modelId="{91ADC331-9200-47E1-958B-A31126437589}" type="presParOf" srcId="{016F893F-1ADF-47C7-8BE9-AF38E62FBF33}" destId="{C62AC4DA-A36C-4213-9E29-FBC25986C1A0}" srcOrd="2" destOrd="0" presId="urn:microsoft.com/office/officeart/2005/8/layout/hList7"/>
    <dgm:cxn modelId="{4E9707DB-6079-49FA-B645-A3026E830455}" type="presParOf" srcId="{016F893F-1ADF-47C7-8BE9-AF38E62FBF33}" destId="{B5C1068A-11EB-4FFA-9261-39AEB6BBA056}" srcOrd="3" destOrd="0" presId="urn:microsoft.com/office/officeart/2005/8/layout/hList7"/>
    <dgm:cxn modelId="{65DF3C09-D18F-43E4-BD0C-E3A9DBBB3713}" type="presParOf" srcId="{9F5263D5-B8F0-44E0-B674-DC8578A84E00}" destId="{2DF08F87-EF1D-4885-9534-72515809BFA9}" srcOrd="3" destOrd="0" presId="urn:microsoft.com/office/officeart/2005/8/layout/hList7"/>
    <dgm:cxn modelId="{8E998BC9-C55D-422E-80D5-A2E84089DA29}" type="presParOf" srcId="{9F5263D5-B8F0-44E0-B674-DC8578A84E00}" destId="{F4D1C9C1-FDB9-4B43-BD6B-56166E09F5DE}" srcOrd="4" destOrd="0" presId="urn:microsoft.com/office/officeart/2005/8/layout/hList7"/>
    <dgm:cxn modelId="{8A8BDBDA-DABE-4DC1-8DF9-89EF50420C30}" type="presParOf" srcId="{F4D1C9C1-FDB9-4B43-BD6B-56166E09F5DE}" destId="{4A065D46-30C3-42CE-84E2-0D9F52B8EF2B}" srcOrd="0" destOrd="0" presId="urn:microsoft.com/office/officeart/2005/8/layout/hList7"/>
    <dgm:cxn modelId="{5F404943-DC37-495E-948C-A5AA683167CA}" type="presParOf" srcId="{F4D1C9C1-FDB9-4B43-BD6B-56166E09F5DE}" destId="{30A5FDBB-2F99-4730-800D-0D19F8AE22B6}" srcOrd="1" destOrd="0" presId="urn:microsoft.com/office/officeart/2005/8/layout/hList7"/>
    <dgm:cxn modelId="{F55F3C57-D641-4BCA-BB9A-97F848CFAFC3}" type="presParOf" srcId="{F4D1C9C1-FDB9-4B43-BD6B-56166E09F5DE}" destId="{4893C523-7572-418C-A553-7FD8A775BE9B}" srcOrd="2" destOrd="0" presId="urn:microsoft.com/office/officeart/2005/8/layout/hList7"/>
    <dgm:cxn modelId="{0D66EA7C-5BB6-4AC6-B939-F8D03D423B83}" type="presParOf" srcId="{F4D1C9C1-FDB9-4B43-BD6B-56166E09F5DE}" destId="{4F5445B9-EB41-4F9F-ACA5-F48F943EAB38}" srcOrd="3" destOrd="0" presId="urn:microsoft.com/office/officeart/2005/8/layout/hList7"/>
    <dgm:cxn modelId="{CC051EF5-BA0B-4654-8605-EC2E128A803A}" type="presParOf" srcId="{9F5263D5-B8F0-44E0-B674-DC8578A84E00}" destId="{58A268D3-BFCA-4FCF-9A2F-B87A76FBA037}" srcOrd="5" destOrd="0" presId="urn:microsoft.com/office/officeart/2005/8/layout/hList7"/>
    <dgm:cxn modelId="{01E2339D-5F3F-4289-8715-813A4EAF3B0B}" type="presParOf" srcId="{9F5263D5-B8F0-44E0-B674-DC8578A84E00}" destId="{0A608626-4343-47CD-B7C8-E08E697D823D}" srcOrd="6" destOrd="0" presId="urn:microsoft.com/office/officeart/2005/8/layout/hList7"/>
    <dgm:cxn modelId="{05EC8A2C-EBDE-4A18-BBAD-ACE66D0B0BE1}" type="presParOf" srcId="{0A608626-4343-47CD-B7C8-E08E697D823D}" destId="{5A83A9EA-5A0B-438E-BCCF-B12F705E8454}" srcOrd="0" destOrd="0" presId="urn:microsoft.com/office/officeart/2005/8/layout/hList7"/>
    <dgm:cxn modelId="{FE7C8054-ABDA-438F-BA9E-1F5FA32C8964}" type="presParOf" srcId="{0A608626-4343-47CD-B7C8-E08E697D823D}" destId="{4ACA8DAF-94CC-4361-BADE-1E29656A0758}" srcOrd="1" destOrd="0" presId="urn:microsoft.com/office/officeart/2005/8/layout/hList7"/>
    <dgm:cxn modelId="{BCCA8F46-4035-492F-907A-0C74341E162B}" type="presParOf" srcId="{0A608626-4343-47CD-B7C8-E08E697D823D}" destId="{4D81B735-67EF-4A00-9401-07F0FF8D1E55}" srcOrd="2" destOrd="0" presId="urn:microsoft.com/office/officeart/2005/8/layout/hList7"/>
    <dgm:cxn modelId="{FA58B987-F266-46B6-B008-57E47FE8E342}" type="presParOf" srcId="{0A608626-4343-47CD-B7C8-E08E697D823D}" destId="{D1C63949-4B50-4C2D-A24B-2EB0028727E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4273B1-738E-4F86-AB11-9A8FFCC9F877}"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en-US"/>
        </a:p>
      </dgm:t>
    </dgm:pt>
    <dgm:pt modelId="{27AD2BB6-592B-43E0-BB2A-86BADB2288B0}">
      <dgm:prSet phldrT="[Text]"/>
      <dgm:spPr>
        <a:solidFill>
          <a:schemeClr val="bg1">
            <a:lumMod val="75000"/>
          </a:schemeClr>
        </a:solidFill>
      </dgm:spPr>
      <dgm:t>
        <a:bodyPr/>
        <a:lstStyle/>
        <a:p>
          <a:pPr>
            <a:lnSpc>
              <a:spcPct val="100000"/>
            </a:lnSpc>
          </a:pPr>
          <a:r>
            <a:rPr lang="en-US" dirty="0"/>
            <a:t>Engineering &amp; Construction</a:t>
          </a:r>
        </a:p>
        <a:p>
          <a:pPr>
            <a:lnSpc>
              <a:spcPct val="90000"/>
            </a:lnSpc>
          </a:pPr>
          <a:r>
            <a:rPr lang="en-US" dirty="0"/>
            <a:t>(CIP)</a:t>
          </a:r>
        </a:p>
      </dgm:t>
    </dgm:pt>
    <dgm:pt modelId="{34016113-1055-40FC-81C0-5BF7A039D1D1}" type="parTrans" cxnId="{7F32E23F-C2FC-4CCD-BC3E-9D45812CAAF4}">
      <dgm:prSet/>
      <dgm:spPr/>
      <dgm:t>
        <a:bodyPr/>
        <a:lstStyle/>
        <a:p>
          <a:endParaRPr lang="en-US"/>
        </a:p>
      </dgm:t>
    </dgm:pt>
    <dgm:pt modelId="{666901FA-B272-4512-9563-92698EBA2D46}" type="sibTrans" cxnId="{7F32E23F-C2FC-4CCD-BC3E-9D45812CAAF4}">
      <dgm:prSet/>
      <dgm:spPr/>
      <dgm:t>
        <a:bodyPr/>
        <a:lstStyle/>
        <a:p>
          <a:endParaRPr lang="en-US"/>
        </a:p>
      </dgm:t>
    </dgm:pt>
    <dgm:pt modelId="{DFF5A4FF-4139-4E64-9FF6-6F9E6737C169}">
      <dgm:prSet phldrT="[Text]"/>
      <dgm:spPr/>
      <dgm:t>
        <a:bodyPr/>
        <a:lstStyle/>
        <a:p>
          <a:r>
            <a:rPr lang="en-US" dirty="0"/>
            <a:t>Watershed</a:t>
          </a:r>
        </a:p>
        <a:p>
          <a:r>
            <a:rPr lang="en-US" dirty="0"/>
            <a:t>Programs</a:t>
          </a:r>
        </a:p>
        <a:p>
          <a:r>
            <a:rPr lang="en-US" dirty="0"/>
            <a:t>(</a:t>
          </a:r>
          <a:r>
            <a:rPr lang="en-US" dirty="0" err="1"/>
            <a:t>Stormwater</a:t>
          </a:r>
          <a:r>
            <a:rPr lang="en-US" dirty="0"/>
            <a:t>)</a:t>
          </a:r>
        </a:p>
      </dgm:t>
    </dgm:pt>
    <dgm:pt modelId="{C2551984-5A28-4882-AFD6-E979CD7AE2FC}" type="parTrans" cxnId="{51B40BA4-8F74-4380-BA99-ED684FB89806}">
      <dgm:prSet/>
      <dgm:spPr/>
      <dgm:t>
        <a:bodyPr/>
        <a:lstStyle/>
        <a:p>
          <a:endParaRPr lang="en-US"/>
        </a:p>
      </dgm:t>
    </dgm:pt>
    <dgm:pt modelId="{B349E9FB-0891-4B8B-A1FA-4C4E7B16FD9C}" type="sibTrans" cxnId="{51B40BA4-8F74-4380-BA99-ED684FB89806}">
      <dgm:prSet/>
      <dgm:spPr/>
      <dgm:t>
        <a:bodyPr/>
        <a:lstStyle/>
        <a:p>
          <a:endParaRPr lang="en-US"/>
        </a:p>
      </dgm:t>
    </dgm:pt>
    <dgm:pt modelId="{3F770D1B-ADDF-4605-AB16-5D066C222976}">
      <dgm:prSet phldrT="[Text]"/>
      <dgm:spPr>
        <a:solidFill>
          <a:srgbClr val="BFBFBF"/>
        </a:solidFill>
      </dgm:spPr>
      <dgm:t>
        <a:bodyPr/>
        <a:lstStyle/>
        <a:p>
          <a:r>
            <a:rPr lang="en-US" dirty="0"/>
            <a:t>Operations</a:t>
          </a:r>
        </a:p>
      </dgm:t>
    </dgm:pt>
    <dgm:pt modelId="{FE96349E-9713-445E-93F9-1755CB8A63FF}" type="parTrans" cxnId="{1169F7EF-B7E4-4E63-BEDF-84950E4569D5}">
      <dgm:prSet/>
      <dgm:spPr/>
      <dgm:t>
        <a:bodyPr/>
        <a:lstStyle/>
        <a:p>
          <a:endParaRPr lang="en-US"/>
        </a:p>
      </dgm:t>
    </dgm:pt>
    <dgm:pt modelId="{E8C31981-8554-4D12-B32F-2A294CAA01BA}" type="sibTrans" cxnId="{1169F7EF-B7E4-4E63-BEDF-84950E4569D5}">
      <dgm:prSet/>
      <dgm:spPr/>
      <dgm:t>
        <a:bodyPr/>
        <a:lstStyle/>
        <a:p>
          <a:endParaRPr lang="en-US"/>
        </a:p>
      </dgm:t>
    </dgm:pt>
    <dgm:pt modelId="{F0A6EA6A-8923-49E9-8938-EB52624D69B3}">
      <dgm:prSet phldrT="[Text]"/>
      <dgm:spPr>
        <a:solidFill>
          <a:srgbClr val="BFBFBF"/>
        </a:solidFill>
      </dgm:spPr>
      <dgm:t>
        <a:bodyPr/>
        <a:lstStyle/>
        <a:p>
          <a:r>
            <a:rPr lang="en-US" dirty="0"/>
            <a:t>Materials</a:t>
          </a:r>
        </a:p>
        <a:p>
          <a:r>
            <a:rPr lang="en-US" dirty="0"/>
            <a:t>&amp; </a:t>
          </a:r>
        </a:p>
        <a:p>
          <a:r>
            <a:rPr lang="en-US" dirty="0"/>
            <a:t>Services</a:t>
          </a:r>
        </a:p>
      </dgm:t>
    </dgm:pt>
    <dgm:pt modelId="{51969C32-1D66-4286-AF93-160733E2315A}" type="parTrans" cxnId="{847178A2-CCF4-4488-A999-7E22419059CC}">
      <dgm:prSet/>
      <dgm:spPr/>
      <dgm:t>
        <a:bodyPr/>
        <a:lstStyle/>
        <a:p>
          <a:endParaRPr lang="en-US"/>
        </a:p>
      </dgm:t>
    </dgm:pt>
    <dgm:pt modelId="{4DA37D27-91A5-4066-BDD9-5E66B8EA1605}" type="sibTrans" cxnId="{847178A2-CCF4-4488-A999-7E22419059CC}">
      <dgm:prSet/>
      <dgm:spPr/>
      <dgm:t>
        <a:bodyPr/>
        <a:lstStyle/>
        <a:p>
          <a:endParaRPr lang="en-US"/>
        </a:p>
      </dgm:t>
    </dgm:pt>
    <dgm:pt modelId="{7B204BE9-7D12-46E4-9832-A28029250D6D}" type="pres">
      <dgm:prSet presAssocID="{EB4273B1-738E-4F86-AB11-9A8FFCC9F877}" presName="Name0" presStyleCnt="0">
        <dgm:presLayoutVars>
          <dgm:dir/>
          <dgm:resizeHandles val="exact"/>
        </dgm:presLayoutVars>
      </dgm:prSet>
      <dgm:spPr/>
    </dgm:pt>
    <dgm:pt modelId="{6A8E1913-1DC8-43B2-9D44-D2DC0424E0B9}" type="pres">
      <dgm:prSet presAssocID="{EB4273B1-738E-4F86-AB11-9A8FFCC9F877}" presName="fgShape" presStyleLbl="fgShp" presStyleIdx="0" presStyleCnt="1"/>
      <dgm:spPr/>
    </dgm:pt>
    <dgm:pt modelId="{9F5263D5-B8F0-44E0-B674-DC8578A84E00}" type="pres">
      <dgm:prSet presAssocID="{EB4273B1-738E-4F86-AB11-9A8FFCC9F877}" presName="linComp" presStyleCnt="0"/>
      <dgm:spPr/>
    </dgm:pt>
    <dgm:pt modelId="{F93A5180-6D76-42A6-9966-3D1FA3755FD1}" type="pres">
      <dgm:prSet presAssocID="{27AD2BB6-592B-43E0-BB2A-86BADB2288B0}" presName="compNode" presStyleCnt="0"/>
      <dgm:spPr/>
    </dgm:pt>
    <dgm:pt modelId="{E837C972-713C-419C-8EAF-56936EB8B238}" type="pres">
      <dgm:prSet presAssocID="{27AD2BB6-592B-43E0-BB2A-86BADB2288B0}" presName="bkgdShape" presStyleLbl="node1" presStyleIdx="0" presStyleCnt="4"/>
      <dgm:spPr/>
    </dgm:pt>
    <dgm:pt modelId="{26BA93D7-8953-4E61-A36D-FB8AA2C71894}" type="pres">
      <dgm:prSet presAssocID="{27AD2BB6-592B-43E0-BB2A-86BADB2288B0}" presName="nodeTx" presStyleLbl="node1" presStyleIdx="0" presStyleCnt="4">
        <dgm:presLayoutVars>
          <dgm:bulletEnabled val="1"/>
        </dgm:presLayoutVars>
      </dgm:prSet>
      <dgm:spPr/>
    </dgm:pt>
    <dgm:pt modelId="{E9A24B1E-50FA-4523-BF90-983B2DB28374}" type="pres">
      <dgm:prSet presAssocID="{27AD2BB6-592B-43E0-BB2A-86BADB2288B0}" presName="invisiNode" presStyleLbl="node1" presStyleIdx="0" presStyleCnt="4"/>
      <dgm:spPr/>
    </dgm:pt>
    <dgm:pt modelId="{0BBCCAEC-A755-46A7-8593-EA6F886ED7F1}" type="pres">
      <dgm:prSet presAssocID="{27AD2BB6-592B-43E0-BB2A-86BADB2288B0}"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3FF5BD04-A6D9-46A5-9B1D-B20A5A836472}" type="pres">
      <dgm:prSet presAssocID="{666901FA-B272-4512-9563-92698EBA2D46}" presName="sibTrans" presStyleLbl="sibTrans2D1" presStyleIdx="0" presStyleCnt="0"/>
      <dgm:spPr/>
    </dgm:pt>
    <dgm:pt modelId="{016F893F-1ADF-47C7-8BE9-AF38E62FBF33}" type="pres">
      <dgm:prSet presAssocID="{DFF5A4FF-4139-4E64-9FF6-6F9E6737C169}" presName="compNode" presStyleCnt="0"/>
      <dgm:spPr/>
    </dgm:pt>
    <dgm:pt modelId="{AA04EEEC-C9B8-4489-AE71-DF3256776FF8}" type="pres">
      <dgm:prSet presAssocID="{DFF5A4FF-4139-4E64-9FF6-6F9E6737C169}" presName="bkgdShape" presStyleLbl="node1" presStyleIdx="1" presStyleCnt="4"/>
      <dgm:spPr/>
    </dgm:pt>
    <dgm:pt modelId="{EE4DD19C-A4A3-4419-A408-AE7D82EC5BA3}" type="pres">
      <dgm:prSet presAssocID="{DFF5A4FF-4139-4E64-9FF6-6F9E6737C169}" presName="nodeTx" presStyleLbl="node1" presStyleIdx="1" presStyleCnt="4">
        <dgm:presLayoutVars>
          <dgm:bulletEnabled val="1"/>
        </dgm:presLayoutVars>
      </dgm:prSet>
      <dgm:spPr/>
    </dgm:pt>
    <dgm:pt modelId="{C62AC4DA-A36C-4213-9E29-FBC25986C1A0}" type="pres">
      <dgm:prSet presAssocID="{DFF5A4FF-4139-4E64-9FF6-6F9E6737C169}" presName="invisiNode" presStyleLbl="node1" presStyleIdx="1" presStyleCnt="4"/>
      <dgm:spPr/>
    </dgm:pt>
    <dgm:pt modelId="{B5C1068A-11EB-4FFA-9261-39AEB6BBA056}" type="pres">
      <dgm:prSet presAssocID="{DFF5A4FF-4139-4E64-9FF6-6F9E6737C169}"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2DF08F87-EF1D-4885-9534-72515809BFA9}" type="pres">
      <dgm:prSet presAssocID="{B349E9FB-0891-4B8B-A1FA-4C4E7B16FD9C}" presName="sibTrans" presStyleLbl="sibTrans2D1" presStyleIdx="0" presStyleCnt="0"/>
      <dgm:spPr/>
    </dgm:pt>
    <dgm:pt modelId="{F4D1C9C1-FDB9-4B43-BD6B-56166E09F5DE}" type="pres">
      <dgm:prSet presAssocID="{3F770D1B-ADDF-4605-AB16-5D066C222976}" presName="compNode" presStyleCnt="0"/>
      <dgm:spPr/>
    </dgm:pt>
    <dgm:pt modelId="{4A065D46-30C3-42CE-84E2-0D9F52B8EF2B}" type="pres">
      <dgm:prSet presAssocID="{3F770D1B-ADDF-4605-AB16-5D066C222976}" presName="bkgdShape" presStyleLbl="node1" presStyleIdx="2" presStyleCnt="4"/>
      <dgm:spPr/>
    </dgm:pt>
    <dgm:pt modelId="{30A5FDBB-2F99-4730-800D-0D19F8AE22B6}" type="pres">
      <dgm:prSet presAssocID="{3F770D1B-ADDF-4605-AB16-5D066C222976}" presName="nodeTx" presStyleLbl="node1" presStyleIdx="2" presStyleCnt="4">
        <dgm:presLayoutVars>
          <dgm:bulletEnabled val="1"/>
        </dgm:presLayoutVars>
      </dgm:prSet>
      <dgm:spPr/>
    </dgm:pt>
    <dgm:pt modelId="{4893C523-7572-418C-A553-7FD8A775BE9B}" type="pres">
      <dgm:prSet presAssocID="{3F770D1B-ADDF-4605-AB16-5D066C222976}" presName="invisiNode" presStyleLbl="node1" presStyleIdx="2" presStyleCnt="4"/>
      <dgm:spPr/>
    </dgm:pt>
    <dgm:pt modelId="{4F5445B9-EB41-4F9F-ACA5-F48F943EAB38}" type="pres">
      <dgm:prSet presAssocID="{3F770D1B-ADDF-4605-AB16-5D066C222976}"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dgm:spPr>
    </dgm:pt>
    <dgm:pt modelId="{58A268D3-BFCA-4FCF-9A2F-B87A76FBA037}" type="pres">
      <dgm:prSet presAssocID="{E8C31981-8554-4D12-B32F-2A294CAA01BA}" presName="sibTrans" presStyleLbl="sibTrans2D1" presStyleIdx="0" presStyleCnt="0"/>
      <dgm:spPr/>
    </dgm:pt>
    <dgm:pt modelId="{0A608626-4343-47CD-B7C8-E08E697D823D}" type="pres">
      <dgm:prSet presAssocID="{F0A6EA6A-8923-49E9-8938-EB52624D69B3}" presName="compNode" presStyleCnt="0"/>
      <dgm:spPr/>
    </dgm:pt>
    <dgm:pt modelId="{5A83A9EA-5A0B-438E-BCCF-B12F705E8454}" type="pres">
      <dgm:prSet presAssocID="{F0A6EA6A-8923-49E9-8938-EB52624D69B3}" presName="bkgdShape" presStyleLbl="node1" presStyleIdx="3" presStyleCnt="4"/>
      <dgm:spPr/>
    </dgm:pt>
    <dgm:pt modelId="{4ACA8DAF-94CC-4361-BADE-1E29656A0758}" type="pres">
      <dgm:prSet presAssocID="{F0A6EA6A-8923-49E9-8938-EB52624D69B3}" presName="nodeTx" presStyleLbl="node1" presStyleIdx="3" presStyleCnt="4">
        <dgm:presLayoutVars>
          <dgm:bulletEnabled val="1"/>
        </dgm:presLayoutVars>
      </dgm:prSet>
      <dgm:spPr/>
    </dgm:pt>
    <dgm:pt modelId="{4D81B735-67EF-4A00-9401-07F0FF8D1E55}" type="pres">
      <dgm:prSet presAssocID="{F0A6EA6A-8923-49E9-8938-EB52624D69B3}" presName="invisiNode" presStyleLbl="node1" presStyleIdx="3" presStyleCnt="4"/>
      <dgm:spPr/>
    </dgm:pt>
    <dgm:pt modelId="{D1C63949-4B50-4C2D-A24B-2EB0028727E1}" type="pres">
      <dgm:prSet presAssocID="{F0A6EA6A-8923-49E9-8938-EB52624D69B3}"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pt>
  </dgm:ptLst>
  <dgm:cxnLst>
    <dgm:cxn modelId="{C2E7ED24-3C17-4A59-B585-F202959EFBAA}" type="presOf" srcId="{EB4273B1-738E-4F86-AB11-9A8FFCC9F877}" destId="{7B204BE9-7D12-46E4-9832-A28029250D6D}" srcOrd="0" destOrd="0" presId="urn:microsoft.com/office/officeart/2005/8/layout/hList7"/>
    <dgm:cxn modelId="{82531729-755E-4B45-BDAF-0689E2DE3C80}" type="presOf" srcId="{27AD2BB6-592B-43E0-BB2A-86BADB2288B0}" destId="{26BA93D7-8953-4E61-A36D-FB8AA2C71894}" srcOrd="1" destOrd="0" presId="urn:microsoft.com/office/officeart/2005/8/layout/hList7"/>
    <dgm:cxn modelId="{0AEFF730-02AF-4694-B052-E409667FDA77}" type="presOf" srcId="{F0A6EA6A-8923-49E9-8938-EB52624D69B3}" destId="{4ACA8DAF-94CC-4361-BADE-1E29656A0758}" srcOrd="1" destOrd="0" presId="urn:microsoft.com/office/officeart/2005/8/layout/hList7"/>
    <dgm:cxn modelId="{4C9CB537-7120-48CF-AF2B-8CF11995C910}" type="presOf" srcId="{27AD2BB6-592B-43E0-BB2A-86BADB2288B0}" destId="{E837C972-713C-419C-8EAF-56936EB8B238}" srcOrd="0" destOrd="0" presId="urn:microsoft.com/office/officeart/2005/8/layout/hList7"/>
    <dgm:cxn modelId="{7F32E23F-C2FC-4CCD-BC3E-9D45812CAAF4}" srcId="{EB4273B1-738E-4F86-AB11-9A8FFCC9F877}" destId="{27AD2BB6-592B-43E0-BB2A-86BADB2288B0}" srcOrd="0" destOrd="0" parTransId="{34016113-1055-40FC-81C0-5BF7A039D1D1}" sibTransId="{666901FA-B272-4512-9563-92698EBA2D46}"/>
    <dgm:cxn modelId="{E909556F-EFD9-4599-8A24-C08657A6EB27}" type="presOf" srcId="{DFF5A4FF-4139-4E64-9FF6-6F9E6737C169}" destId="{AA04EEEC-C9B8-4489-AE71-DF3256776FF8}" srcOrd="0" destOrd="0" presId="urn:microsoft.com/office/officeart/2005/8/layout/hList7"/>
    <dgm:cxn modelId="{A19E9A71-C760-4253-8E34-8354B4207F66}" type="presOf" srcId="{DFF5A4FF-4139-4E64-9FF6-6F9E6737C169}" destId="{EE4DD19C-A4A3-4419-A408-AE7D82EC5BA3}" srcOrd="1" destOrd="0" presId="urn:microsoft.com/office/officeart/2005/8/layout/hList7"/>
    <dgm:cxn modelId="{450B9557-3FAC-4DC0-8A58-476BBA536FF4}" type="presOf" srcId="{3F770D1B-ADDF-4605-AB16-5D066C222976}" destId="{4A065D46-30C3-42CE-84E2-0D9F52B8EF2B}" srcOrd="0" destOrd="0" presId="urn:microsoft.com/office/officeart/2005/8/layout/hList7"/>
    <dgm:cxn modelId="{F1D6F85A-350B-4E0C-B5D9-2B2079822CDA}" type="presOf" srcId="{B349E9FB-0891-4B8B-A1FA-4C4E7B16FD9C}" destId="{2DF08F87-EF1D-4885-9534-72515809BFA9}" srcOrd="0" destOrd="0" presId="urn:microsoft.com/office/officeart/2005/8/layout/hList7"/>
    <dgm:cxn modelId="{310C6F82-6B13-4450-92F1-D13E7D3E26A1}" type="presOf" srcId="{F0A6EA6A-8923-49E9-8938-EB52624D69B3}" destId="{5A83A9EA-5A0B-438E-BCCF-B12F705E8454}" srcOrd="0" destOrd="0" presId="urn:microsoft.com/office/officeart/2005/8/layout/hList7"/>
    <dgm:cxn modelId="{7275938A-9809-4AAD-B210-7B304C3FA6BB}" type="presOf" srcId="{3F770D1B-ADDF-4605-AB16-5D066C222976}" destId="{30A5FDBB-2F99-4730-800D-0D19F8AE22B6}" srcOrd="1" destOrd="0" presId="urn:microsoft.com/office/officeart/2005/8/layout/hList7"/>
    <dgm:cxn modelId="{847178A2-CCF4-4488-A999-7E22419059CC}" srcId="{EB4273B1-738E-4F86-AB11-9A8FFCC9F877}" destId="{F0A6EA6A-8923-49E9-8938-EB52624D69B3}" srcOrd="3" destOrd="0" parTransId="{51969C32-1D66-4286-AF93-160733E2315A}" sibTransId="{4DA37D27-91A5-4066-BDD9-5E66B8EA1605}"/>
    <dgm:cxn modelId="{51B40BA4-8F74-4380-BA99-ED684FB89806}" srcId="{EB4273B1-738E-4F86-AB11-9A8FFCC9F877}" destId="{DFF5A4FF-4139-4E64-9FF6-6F9E6737C169}" srcOrd="1" destOrd="0" parTransId="{C2551984-5A28-4882-AFD6-E979CD7AE2FC}" sibTransId="{B349E9FB-0891-4B8B-A1FA-4C4E7B16FD9C}"/>
    <dgm:cxn modelId="{F447E7A8-D70F-4E7B-9669-F0B229DB1C42}" type="presOf" srcId="{E8C31981-8554-4D12-B32F-2A294CAA01BA}" destId="{58A268D3-BFCA-4FCF-9A2F-B87A76FBA037}" srcOrd="0" destOrd="0" presId="urn:microsoft.com/office/officeart/2005/8/layout/hList7"/>
    <dgm:cxn modelId="{5D929CED-ECFB-4D26-AE92-B5F9DC9CC36B}" type="presOf" srcId="{666901FA-B272-4512-9563-92698EBA2D46}" destId="{3FF5BD04-A6D9-46A5-9B1D-B20A5A836472}" srcOrd="0" destOrd="0" presId="urn:microsoft.com/office/officeart/2005/8/layout/hList7"/>
    <dgm:cxn modelId="{1169F7EF-B7E4-4E63-BEDF-84950E4569D5}" srcId="{EB4273B1-738E-4F86-AB11-9A8FFCC9F877}" destId="{3F770D1B-ADDF-4605-AB16-5D066C222976}" srcOrd="2" destOrd="0" parTransId="{FE96349E-9713-445E-93F9-1755CB8A63FF}" sibTransId="{E8C31981-8554-4D12-B32F-2A294CAA01BA}"/>
    <dgm:cxn modelId="{97BE63F0-9CAC-4073-94E3-83F76DF0C98D}" type="presParOf" srcId="{7B204BE9-7D12-46E4-9832-A28029250D6D}" destId="{6A8E1913-1DC8-43B2-9D44-D2DC0424E0B9}" srcOrd="0" destOrd="0" presId="urn:microsoft.com/office/officeart/2005/8/layout/hList7"/>
    <dgm:cxn modelId="{9B2C518F-4921-40E5-984E-2A2965076E34}" type="presParOf" srcId="{7B204BE9-7D12-46E4-9832-A28029250D6D}" destId="{9F5263D5-B8F0-44E0-B674-DC8578A84E00}" srcOrd="1" destOrd="0" presId="urn:microsoft.com/office/officeart/2005/8/layout/hList7"/>
    <dgm:cxn modelId="{FB9A7D52-2F48-4073-B4AC-DF1460FBA81F}" type="presParOf" srcId="{9F5263D5-B8F0-44E0-B674-DC8578A84E00}" destId="{F93A5180-6D76-42A6-9966-3D1FA3755FD1}" srcOrd="0" destOrd="0" presId="urn:microsoft.com/office/officeart/2005/8/layout/hList7"/>
    <dgm:cxn modelId="{CA52110D-C89A-414B-AB34-BDE608E7D799}" type="presParOf" srcId="{F93A5180-6D76-42A6-9966-3D1FA3755FD1}" destId="{E837C972-713C-419C-8EAF-56936EB8B238}" srcOrd="0" destOrd="0" presId="urn:microsoft.com/office/officeart/2005/8/layout/hList7"/>
    <dgm:cxn modelId="{909FB2EB-4C54-4794-8CA0-FBAD8A5077C8}" type="presParOf" srcId="{F93A5180-6D76-42A6-9966-3D1FA3755FD1}" destId="{26BA93D7-8953-4E61-A36D-FB8AA2C71894}" srcOrd="1" destOrd="0" presId="urn:microsoft.com/office/officeart/2005/8/layout/hList7"/>
    <dgm:cxn modelId="{004443E6-170F-4F66-9520-0024EDB763B9}" type="presParOf" srcId="{F93A5180-6D76-42A6-9966-3D1FA3755FD1}" destId="{E9A24B1E-50FA-4523-BF90-983B2DB28374}" srcOrd="2" destOrd="0" presId="urn:microsoft.com/office/officeart/2005/8/layout/hList7"/>
    <dgm:cxn modelId="{4982E6C0-324E-4FD5-8108-5A9F15BFD58F}" type="presParOf" srcId="{F93A5180-6D76-42A6-9966-3D1FA3755FD1}" destId="{0BBCCAEC-A755-46A7-8593-EA6F886ED7F1}" srcOrd="3" destOrd="0" presId="urn:microsoft.com/office/officeart/2005/8/layout/hList7"/>
    <dgm:cxn modelId="{D39D557D-D512-4C42-A79B-DDBF68493C75}" type="presParOf" srcId="{9F5263D5-B8F0-44E0-B674-DC8578A84E00}" destId="{3FF5BD04-A6D9-46A5-9B1D-B20A5A836472}" srcOrd="1" destOrd="0" presId="urn:microsoft.com/office/officeart/2005/8/layout/hList7"/>
    <dgm:cxn modelId="{101F9B74-527B-4339-B4E6-667E56CC0672}" type="presParOf" srcId="{9F5263D5-B8F0-44E0-B674-DC8578A84E00}" destId="{016F893F-1ADF-47C7-8BE9-AF38E62FBF33}" srcOrd="2" destOrd="0" presId="urn:microsoft.com/office/officeart/2005/8/layout/hList7"/>
    <dgm:cxn modelId="{FF26ADEF-0359-4CBE-88F8-2D90A6868CF1}" type="presParOf" srcId="{016F893F-1ADF-47C7-8BE9-AF38E62FBF33}" destId="{AA04EEEC-C9B8-4489-AE71-DF3256776FF8}" srcOrd="0" destOrd="0" presId="urn:microsoft.com/office/officeart/2005/8/layout/hList7"/>
    <dgm:cxn modelId="{4F14C4B4-B45D-4D48-8A23-3927A1055A28}" type="presParOf" srcId="{016F893F-1ADF-47C7-8BE9-AF38E62FBF33}" destId="{EE4DD19C-A4A3-4419-A408-AE7D82EC5BA3}" srcOrd="1" destOrd="0" presId="urn:microsoft.com/office/officeart/2005/8/layout/hList7"/>
    <dgm:cxn modelId="{91ADC331-9200-47E1-958B-A31126437589}" type="presParOf" srcId="{016F893F-1ADF-47C7-8BE9-AF38E62FBF33}" destId="{C62AC4DA-A36C-4213-9E29-FBC25986C1A0}" srcOrd="2" destOrd="0" presId="urn:microsoft.com/office/officeart/2005/8/layout/hList7"/>
    <dgm:cxn modelId="{4E9707DB-6079-49FA-B645-A3026E830455}" type="presParOf" srcId="{016F893F-1ADF-47C7-8BE9-AF38E62FBF33}" destId="{B5C1068A-11EB-4FFA-9261-39AEB6BBA056}" srcOrd="3" destOrd="0" presId="urn:microsoft.com/office/officeart/2005/8/layout/hList7"/>
    <dgm:cxn modelId="{65DF3C09-D18F-43E4-BD0C-E3A9DBBB3713}" type="presParOf" srcId="{9F5263D5-B8F0-44E0-B674-DC8578A84E00}" destId="{2DF08F87-EF1D-4885-9534-72515809BFA9}" srcOrd="3" destOrd="0" presId="urn:microsoft.com/office/officeart/2005/8/layout/hList7"/>
    <dgm:cxn modelId="{8E998BC9-C55D-422E-80D5-A2E84089DA29}" type="presParOf" srcId="{9F5263D5-B8F0-44E0-B674-DC8578A84E00}" destId="{F4D1C9C1-FDB9-4B43-BD6B-56166E09F5DE}" srcOrd="4" destOrd="0" presId="urn:microsoft.com/office/officeart/2005/8/layout/hList7"/>
    <dgm:cxn modelId="{8A8BDBDA-DABE-4DC1-8DF9-89EF50420C30}" type="presParOf" srcId="{F4D1C9C1-FDB9-4B43-BD6B-56166E09F5DE}" destId="{4A065D46-30C3-42CE-84E2-0D9F52B8EF2B}" srcOrd="0" destOrd="0" presId="urn:microsoft.com/office/officeart/2005/8/layout/hList7"/>
    <dgm:cxn modelId="{5F404943-DC37-495E-948C-A5AA683167CA}" type="presParOf" srcId="{F4D1C9C1-FDB9-4B43-BD6B-56166E09F5DE}" destId="{30A5FDBB-2F99-4730-800D-0D19F8AE22B6}" srcOrd="1" destOrd="0" presId="urn:microsoft.com/office/officeart/2005/8/layout/hList7"/>
    <dgm:cxn modelId="{F55F3C57-D641-4BCA-BB9A-97F848CFAFC3}" type="presParOf" srcId="{F4D1C9C1-FDB9-4B43-BD6B-56166E09F5DE}" destId="{4893C523-7572-418C-A553-7FD8A775BE9B}" srcOrd="2" destOrd="0" presId="urn:microsoft.com/office/officeart/2005/8/layout/hList7"/>
    <dgm:cxn modelId="{0D66EA7C-5BB6-4AC6-B939-F8D03D423B83}" type="presParOf" srcId="{F4D1C9C1-FDB9-4B43-BD6B-56166E09F5DE}" destId="{4F5445B9-EB41-4F9F-ACA5-F48F943EAB38}" srcOrd="3" destOrd="0" presId="urn:microsoft.com/office/officeart/2005/8/layout/hList7"/>
    <dgm:cxn modelId="{CC051EF5-BA0B-4654-8605-EC2E128A803A}" type="presParOf" srcId="{9F5263D5-B8F0-44E0-B674-DC8578A84E00}" destId="{58A268D3-BFCA-4FCF-9A2F-B87A76FBA037}" srcOrd="5" destOrd="0" presId="urn:microsoft.com/office/officeart/2005/8/layout/hList7"/>
    <dgm:cxn modelId="{01E2339D-5F3F-4289-8715-813A4EAF3B0B}" type="presParOf" srcId="{9F5263D5-B8F0-44E0-B674-DC8578A84E00}" destId="{0A608626-4343-47CD-B7C8-E08E697D823D}" srcOrd="6" destOrd="0" presId="urn:microsoft.com/office/officeart/2005/8/layout/hList7"/>
    <dgm:cxn modelId="{05EC8A2C-EBDE-4A18-BBAD-ACE66D0B0BE1}" type="presParOf" srcId="{0A608626-4343-47CD-B7C8-E08E697D823D}" destId="{5A83A9EA-5A0B-438E-BCCF-B12F705E8454}" srcOrd="0" destOrd="0" presId="urn:microsoft.com/office/officeart/2005/8/layout/hList7"/>
    <dgm:cxn modelId="{FE7C8054-ABDA-438F-BA9E-1F5FA32C8964}" type="presParOf" srcId="{0A608626-4343-47CD-B7C8-E08E697D823D}" destId="{4ACA8DAF-94CC-4361-BADE-1E29656A0758}" srcOrd="1" destOrd="0" presId="urn:microsoft.com/office/officeart/2005/8/layout/hList7"/>
    <dgm:cxn modelId="{BCCA8F46-4035-492F-907A-0C74341E162B}" type="presParOf" srcId="{0A608626-4343-47CD-B7C8-E08E697D823D}" destId="{4D81B735-67EF-4A00-9401-07F0FF8D1E55}" srcOrd="2" destOrd="0" presId="urn:microsoft.com/office/officeart/2005/8/layout/hList7"/>
    <dgm:cxn modelId="{FA58B987-F266-46B6-B008-57E47FE8E342}" type="presParOf" srcId="{0A608626-4343-47CD-B7C8-E08E697D823D}" destId="{D1C63949-4B50-4C2D-A24B-2EB0028727E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4273B1-738E-4F86-AB11-9A8FFCC9F877}"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en-US"/>
        </a:p>
      </dgm:t>
    </dgm:pt>
    <dgm:pt modelId="{27AD2BB6-592B-43E0-BB2A-86BADB2288B0}">
      <dgm:prSet phldrT="[Text]"/>
      <dgm:spPr>
        <a:solidFill>
          <a:schemeClr val="bg1">
            <a:lumMod val="75000"/>
          </a:schemeClr>
        </a:solidFill>
      </dgm:spPr>
      <dgm:t>
        <a:bodyPr/>
        <a:lstStyle/>
        <a:p>
          <a:pPr>
            <a:lnSpc>
              <a:spcPct val="100000"/>
            </a:lnSpc>
          </a:pPr>
          <a:r>
            <a:rPr lang="en-US" dirty="0"/>
            <a:t>Engineering &amp; Construction</a:t>
          </a:r>
        </a:p>
        <a:p>
          <a:pPr>
            <a:lnSpc>
              <a:spcPct val="90000"/>
            </a:lnSpc>
          </a:pPr>
          <a:r>
            <a:rPr lang="en-US" dirty="0"/>
            <a:t>(CIP)</a:t>
          </a:r>
        </a:p>
      </dgm:t>
    </dgm:pt>
    <dgm:pt modelId="{34016113-1055-40FC-81C0-5BF7A039D1D1}" type="parTrans" cxnId="{7F32E23F-C2FC-4CCD-BC3E-9D45812CAAF4}">
      <dgm:prSet/>
      <dgm:spPr/>
      <dgm:t>
        <a:bodyPr/>
        <a:lstStyle/>
        <a:p>
          <a:endParaRPr lang="en-US"/>
        </a:p>
      </dgm:t>
    </dgm:pt>
    <dgm:pt modelId="{666901FA-B272-4512-9563-92698EBA2D46}" type="sibTrans" cxnId="{7F32E23F-C2FC-4CCD-BC3E-9D45812CAAF4}">
      <dgm:prSet/>
      <dgm:spPr/>
      <dgm:t>
        <a:bodyPr/>
        <a:lstStyle/>
        <a:p>
          <a:endParaRPr lang="en-US"/>
        </a:p>
      </dgm:t>
    </dgm:pt>
    <dgm:pt modelId="{DFF5A4FF-4139-4E64-9FF6-6F9E6737C169}">
      <dgm:prSet phldrT="[Text]"/>
      <dgm:spPr>
        <a:solidFill>
          <a:schemeClr val="bg1">
            <a:lumMod val="75000"/>
          </a:schemeClr>
        </a:solidFill>
      </dgm:spPr>
      <dgm:t>
        <a:bodyPr/>
        <a:lstStyle/>
        <a:p>
          <a:r>
            <a:rPr lang="en-US" dirty="0"/>
            <a:t>Watershed</a:t>
          </a:r>
        </a:p>
        <a:p>
          <a:r>
            <a:rPr lang="en-US" dirty="0"/>
            <a:t>Programs</a:t>
          </a:r>
        </a:p>
        <a:p>
          <a:r>
            <a:rPr lang="en-US" dirty="0"/>
            <a:t>(</a:t>
          </a:r>
          <a:r>
            <a:rPr lang="en-US" dirty="0" err="1"/>
            <a:t>Stormwater</a:t>
          </a:r>
          <a:r>
            <a:rPr lang="en-US" dirty="0"/>
            <a:t>)</a:t>
          </a:r>
        </a:p>
      </dgm:t>
    </dgm:pt>
    <dgm:pt modelId="{C2551984-5A28-4882-AFD6-E979CD7AE2FC}" type="parTrans" cxnId="{51B40BA4-8F74-4380-BA99-ED684FB89806}">
      <dgm:prSet/>
      <dgm:spPr/>
      <dgm:t>
        <a:bodyPr/>
        <a:lstStyle/>
        <a:p>
          <a:endParaRPr lang="en-US"/>
        </a:p>
      </dgm:t>
    </dgm:pt>
    <dgm:pt modelId="{B349E9FB-0891-4B8B-A1FA-4C4E7B16FD9C}" type="sibTrans" cxnId="{51B40BA4-8F74-4380-BA99-ED684FB89806}">
      <dgm:prSet/>
      <dgm:spPr/>
      <dgm:t>
        <a:bodyPr/>
        <a:lstStyle/>
        <a:p>
          <a:endParaRPr lang="en-US"/>
        </a:p>
      </dgm:t>
    </dgm:pt>
    <dgm:pt modelId="{3F770D1B-ADDF-4605-AB16-5D066C222976}">
      <dgm:prSet phldrT="[Text]"/>
      <dgm:spPr/>
      <dgm:t>
        <a:bodyPr/>
        <a:lstStyle/>
        <a:p>
          <a:r>
            <a:rPr lang="en-US" dirty="0"/>
            <a:t>Operations</a:t>
          </a:r>
        </a:p>
      </dgm:t>
    </dgm:pt>
    <dgm:pt modelId="{FE96349E-9713-445E-93F9-1755CB8A63FF}" type="parTrans" cxnId="{1169F7EF-B7E4-4E63-BEDF-84950E4569D5}">
      <dgm:prSet/>
      <dgm:spPr/>
      <dgm:t>
        <a:bodyPr/>
        <a:lstStyle/>
        <a:p>
          <a:endParaRPr lang="en-US"/>
        </a:p>
      </dgm:t>
    </dgm:pt>
    <dgm:pt modelId="{E8C31981-8554-4D12-B32F-2A294CAA01BA}" type="sibTrans" cxnId="{1169F7EF-B7E4-4E63-BEDF-84950E4569D5}">
      <dgm:prSet/>
      <dgm:spPr/>
      <dgm:t>
        <a:bodyPr/>
        <a:lstStyle/>
        <a:p>
          <a:endParaRPr lang="en-US"/>
        </a:p>
      </dgm:t>
    </dgm:pt>
    <dgm:pt modelId="{F0A6EA6A-8923-49E9-8938-EB52624D69B3}">
      <dgm:prSet phldrT="[Text]"/>
      <dgm:spPr>
        <a:solidFill>
          <a:srgbClr val="BFBFBF"/>
        </a:solidFill>
      </dgm:spPr>
      <dgm:t>
        <a:bodyPr/>
        <a:lstStyle/>
        <a:p>
          <a:r>
            <a:rPr lang="en-US" dirty="0"/>
            <a:t>Materials</a:t>
          </a:r>
        </a:p>
        <a:p>
          <a:r>
            <a:rPr lang="en-US" dirty="0"/>
            <a:t>&amp; </a:t>
          </a:r>
        </a:p>
        <a:p>
          <a:r>
            <a:rPr lang="en-US" dirty="0"/>
            <a:t>Services</a:t>
          </a:r>
        </a:p>
      </dgm:t>
    </dgm:pt>
    <dgm:pt modelId="{51969C32-1D66-4286-AF93-160733E2315A}" type="parTrans" cxnId="{847178A2-CCF4-4488-A999-7E22419059CC}">
      <dgm:prSet/>
      <dgm:spPr/>
      <dgm:t>
        <a:bodyPr/>
        <a:lstStyle/>
        <a:p>
          <a:endParaRPr lang="en-US"/>
        </a:p>
      </dgm:t>
    </dgm:pt>
    <dgm:pt modelId="{4DA37D27-91A5-4066-BDD9-5E66B8EA1605}" type="sibTrans" cxnId="{847178A2-CCF4-4488-A999-7E22419059CC}">
      <dgm:prSet/>
      <dgm:spPr/>
      <dgm:t>
        <a:bodyPr/>
        <a:lstStyle/>
        <a:p>
          <a:endParaRPr lang="en-US"/>
        </a:p>
      </dgm:t>
    </dgm:pt>
    <dgm:pt modelId="{7B204BE9-7D12-46E4-9832-A28029250D6D}" type="pres">
      <dgm:prSet presAssocID="{EB4273B1-738E-4F86-AB11-9A8FFCC9F877}" presName="Name0" presStyleCnt="0">
        <dgm:presLayoutVars>
          <dgm:dir/>
          <dgm:resizeHandles val="exact"/>
        </dgm:presLayoutVars>
      </dgm:prSet>
      <dgm:spPr/>
    </dgm:pt>
    <dgm:pt modelId="{6A8E1913-1DC8-43B2-9D44-D2DC0424E0B9}" type="pres">
      <dgm:prSet presAssocID="{EB4273B1-738E-4F86-AB11-9A8FFCC9F877}" presName="fgShape" presStyleLbl="fgShp" presStyleIdx="0" presStyleCnt="1"/>
      <dgm:spPr/>
    </dgm:pt>
    <dgm:pt modelId="{9F5263D5-B8F0-44E0-B674-DC8578A84E00}" type="pres">
      <dgm:prSet presAssocID="{EB4273B1-738E-4F86-AB11-9A8FFCC9F877}" presName="linComp" presStyleCnt="0"/>
      <dgm:spPr/>
    </dgm:pt>
    <dgm:pt modelId="{F93A5180-6D76-42A6-9966-3D1FA3755FD1}" type="pres">
      <dgm:prSet presAssocID="{27AD2BB6-592B-43E0-BB2A-86BADB2288B0}" presName="compNode" presStyleCnt="0"/>
      <dgm:spPr/>
    </dgm:pt>
    <dgm:pt modelId="{E837C972-713C-419C-8EAF-56936EB8B238}" type="pres">
      <dgm:prSet presAssocID="{27AD2BB6-592B-43E0-BB2A-86BADB2288B0}" presName="bkgdShape" presStyleLbl="node1" presStyleIdx="0" presStyleCnt="4"/>
      <dgm:spPr/>
    </dgm:pt>
    <dgm:pt modelId="{26BA93D7-8953-4E61-A36D-FB8AA2C71894}" type="pres">
      <dgm:prSet presAssocID="{27AD2BB6-592B-43E0-BB2A-86BADB2288B0}" presName="nodeTx" presStyleLbl="node1" presStyleIdx="0" presStyleCnt="4">
        <dgm:presLayoutVars>
          <dgm:bulletEnabled val="1"/>
        </dgm:presLayoutVars>
      </dgm:prSet>
      <dgm:spPr/>
    </dgm:pt>
    <dgm:pt modelId="{E9A24B1E-50FA-4523-BF90-983B2DB28374}" type="pres">
      <dgm:prSet presAssocID="{27AD2BB6-592B-43E0-BB2A-86BADB2288B0}" presName="invisiNode" presStyleLbl="node1" presStyleIdx="0" presStyleCnt="4"/>
      <dgm:spPr/>
    </dgm:pt>
    <dgm:pt modelId="{0BBCCAEC-A755-46A7-8593-EA6F886ED7F1}" type="pres">
      <dgm:prSet presAssocID="{27AD2BB6-592B-43E0-BB2A-86BADB2288B0}"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3FF5BD04-A6D9-46A5-9B1D-B20A5A836472}" type="pres">
      <dgm:prSet presAssocID="{666901FA-B272-4512-9563-92698EBA2D46}" presName="sibTrans" presStyleLbl="sibTrans2D1" presStyleIdx="0" presStyleCnt="0"/>
      <dgm:spPr/>
    </dgm:pt>
    <dgm:pt modelId="{016F893F-1ADF-47C7-8BE9-AF38E62FBF33}" type="pres">
      <dgm:prSet presAssocID="{DFF5A4FF-4139-4E64-9FF6-6F9E6737C169}" presName="compNode" presStyleCnt="0"/>
      <dgm:spPr/>
    </dgm:pt>
    <dgm:pt modelId="{AA04EEEC-C9B8-4489-AE71-DF3256776FF8}" type="pres">
      <dgm:prSet presAssocID="{DFF5A4FF-4139-4E64-9FF6-6F9E6737C169}" presName="bkgdShape" presStyleLbl="node1" presStyleIdx="1" presStyleCnt="4"/>
      <dgm:spPr/>
    </dgm:pt>
    <dgm:pt modelId="{EE4DD19C-A4A3-4419-A408-AE7D82EC5BA3}" type="pres">
      <dgm:prSet presAssocID="{DFF5A4FF-4139-4E64-9FF6-6F9E6737C169}" presName="nodeTx" presStyleLbl="node1" presStyleIdx="1" presStyleCnt="4">
        <dgm:presLayoutVars>
          <dgm:bulletEnabled val="1"/>
        </dgm:presLayoutVars>
      </dgm:prSet>
      <dgm:spPr/>
    </dgm:pt>
    <dgm:pt modelId="{C62AC4DA-A36C-4213-9E29-FBC25986C1A0}" type="pres">
      <dgm:prSet presAssocID="{DFF5A4FF-4139-4E64-9FF6-6F9E6737C169}" presName="invisiNode" presStyleLbl="node1" presStyleIdx="1" presStyleCnt="4"/>
      <dgm:spPr/>
    </dgm:pt>
    <dgm:pt modelId="{B5C1068A-11EB-4FFA-9261-39AEB6BBA056}" type="pres">
      <dgm:prSet presAssocID="{DFF5A4FF-4139-4E64-9FF6-6F9E6737C169}"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2DF08F87-EF1D-4885-9534-72515809BFA9}" type="pres">
      <dgm:prSet presAssocID="{B349E9FB-0891-4B8B-A1FA-4C4E7B16FD9C}" presName="sibTrans" presStyleLbl="sibTrans2D1" presStyleIdx="0" presStyleCnt="0"/>
      <dgm:spPr/>
    </dgm:pt>
    <dgm:pt modelId="{F4D1C9C1-FDB9-4B43-BD6B-56166E09F5DE}" type="pres">
      <dgm:prSet presAssocID="{3F770D1B-ADDF-4605-AB16-5D066C222976}" presName="compNode" presStyleCnt="0"/>
      <dgm:spPr/>
    </dgm:pt>
    <dgm:pt modelId="{4A065D46-30C3-42CE-84E2-0D9F52B8EF2B}" type="pres">
      <dgm:prSet presAssocID="{3F770D1B-ADDF-4605-AB16-5D066C222976}" presName="bkgdShape" presStyleLbl="node1" presStyleIdx="2" presStyleCnt="4"/>
      <dgm:spPr/>
    </dgm:pt>
    <dgm:pt modelId="{30A5FDBB-2F99-4730-800D-0D19F8AE22B6}" type="pres">
      <dgm:prSet presAssocID="{3F770D1B-ADDF-4605-AB16-5D066C222976}" presName="nodeTx" presStyleLbl="node1" presStyleIdx="2" presStyleCnt="4">
        <dgm:presLayoutVars>
          <dgm:bulletEnabled val="1"/>
        </dgm:presLayoutVars>
      </dgm:prSet>
      <dgm:spPr/>
    </dgm:pt>
    <dgm:pt modelId="{4893C523-7572-418C-A553-7FD8A775BE9B}" type="pres">
      <dgm:prSet presAssocID="{3F770D1B-ADDF-4605-AB16-5D066C222976}" presName="invisiNode" presStyleLbl="node1" presStyleIdx="2" presStyleCnt="4"/>
      <dgm:spPr/>
    </dgm:pt>
    <dgm:pt modelId="{4F5445B9-EB41-4F9F-ACA5-F48F943EAB38}" type="pres">
      <dgm:prSet presAssocID="{3F770D1B-ADDF-4605-AB16-5D066C222976}"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dgm:spPr>
    </dgm:pt>
    <dgm:pt modelId="{58A268D3-BFCA-4FCF-9A2F-B87A76FBA037}" type="pres">
      <dgm:prSet presAssocID="{E8C31981-8554-4D12-B32F-2A294CAA01BA}" presName="sibTrans" presStyleLbl="sibTrans2D1" presStyleIdx="0" presStyleCnt="0"/>
      <dgm:spPr/>
    </dgm:pt>
    <dgm:pt modelId="{0A608626-4343-47CD-B7C8-E08E697D823D}" type="pres">
      <dgm:prSet presAssocID="{F0A6EA6A-8923-49E9-8938-EB52624D69B3}" presName="compNode" presStyleCnt="0"/>
      <dgm:spPr/>
    </dgm:pt>
    <dgm:pt modelId="{5A83A9EA-5A0B-438E-BCCF-B12F705E8454}" type="pres">
      <dgm:prSet presAssocID="{F0A6EA6A-8923-49E9-8938-EB52624D69B3}" presName="bkgdShape" presStyleLbl="node1" presStyleIdx="3" presStyleCnt="4"/>
      <dgm:spPr/>
    </dgm:pt>
    <dgm:pt modelId="{4ACA8DAF-94CC-4361-BADE-1E29656A0758}" type="pres">
      <dgm:prSet presAssocID="{F0A6EA6A-8923-49E9-8938-EB52624D69B3}" presName="nodeTx" presStyleLbl="node1" presStyleIdx="3" presStyleCnt="4">
        <dgm:presLayoutVars>
          <dgm:bulletEnabled val="1"/>
        </dgm:presLayoutVars>
      </dgm:prSet>
      <dgm:spPr/>
    </dgm:pt>
    <dgm:pt modelId="{4D81B735-67EF-4A00-9401-07F0FF8D1E55}" type="pres">
      <dgm:prSet presAssocID="{F0A6EA6A-8923-49E9-8938-EB52624D69B3}" presName="invisiNode" presStyleLbl="node1" presStyleIdx="3" presStyleCnt="4"/>
      <dgm:spPr/>
    </dgm:pt>
    <dgm:pt modelId="{D1C63949-4B50-4C2D-A24B-2EB0028727E1}" type="pres">
      <dgm:prSet presAssocID="{F0A6EA6A-8923-49E9-8938-EB52624D69B3}"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pt>
  </dgm:ptLst>
  <dgm:cxnLst>
    <dgm:cxn modelId="{C2E7ED24-3C17-4A59-B585-F202959EFBAA}" type="presOf" srcId="{EB4273B1-738E-4F86-AB11-9A8FFCC9F877}" destId="{7B204BE9-7D12-46E4-9832-A28029250D6D}" srcOrd="0" destOrd="0" presId="urn:microsoft.com/office/officeart/2005/8/layout/hList7"/>
    <dgm:cxn modelId="{82531729-755E-4B45-BDAF-0689E2DE3C80}" type="presOf" srcId="{27AD2BB6-592B-43E0-BB2A-86BADB2288B0}" destId="{26BA93D7-8953-4E61-A36D-FB8AA2C71894}" srcOrd="1" destOrd="0" presId="urn:microsoft.com/office/officeart/2005/8/layout/hList7"/>
    <dgm:cxn modelId="{0AEFF730-02AF-4694-B052-E409667FDA77}" type="presOf" srcId="{F0A6EA6A-8923-49E9-8938-EB52624D69B3}" destId="{4ACA8DAF-94CC-4361-BADE-1E29656A0758}" srcOrd="1" destOrd="0" presId="urn:microsoft.com/office/officeart/2005/8/layout/hList7"/>
    <dgm:cxn modelId="{4C9CB537-7120-48CF-AF2B-8CF11995C910}" type="presOf" srcId="{27AD2BB6-592B-43E0-BB2A-86BADB2288B0}" destId="{E837C972-713C-419C-8EAF-56936EB8B238}" srcOrd="0" destOrd="0" presId="urn:microsoft.com/office/officeart/2005/8/layout/hList7"/>
    <dgm:cxn modelId="{7F32E23F-C2FC-4CCD-BC3E-9D45812CAAF4}" srcId="{EB4273B1-738E-4F86-AB11-9A8FFCC9F877}" destId="{27AD2BB6-592B-43E0-BB2A-86BADB2288B0}" srcOrd="0" destOrd="0" parTransId="{34016113-1055-40FC-81C0-5BF7A039D1D1}" sibTransId="{666901FA-B272-4512-9563-92698EBA2D46}"/>
    <dgm:cxn modelId="{E909556F-EFD9-4599-8A24-C08657A6EB27}" type="presOf" srcId="{DFF5A4FF-4139-4E64-9FF6-6F9E6737C169}" destId="{AA04EEEC-C9B8-4489-AE71-DF3256776FF8}" srcOrd="0" destOrd="0" presId="urn:microsoft.com/office/officeart/2005/8/layout/hList7"/>
    <dgm:cxn modelId="{A19E9A71-C760-4253-8E34-8354B4207F66}" type="presOf" srcId="{DFF5A4FF-4139-4E64-9FF6-6F9E6737C169}" destId="{EE4DD19C-A4A3-4419-A408-AE7D82EC5BA3}" srcOrd="1" destOrd="0" presId="urn:microsoft.com/office/officeart/2005/8/layout/hList7"/>
    <dgm:cxn modelId="{450B9557-3FAC-4DC0-8A58-476BBA536FF4}" type="presOf" srcId="{3F770D1B-ADDF-4605-AB16-5D066C222976}" destId="{4A065D46-30C3-42CE-84E2-0D9F52B8EF2B}" srcOrd="0" destOrd="0" presId="urn:microsoft.com/office/officeart/2005/8/layout/hList7"/>
    <dgm:cxn modelId="{F1D6F85A-350B-4E0C-B5D9-2B2079822CDA}" type="presOf" srcId="{B349E9FB-0891-4B8B-A1FA-4C4E7B16FD9C}" destId="{2DF08F87-EF1D-4885-9534-72515809BFA9}" srcOrd="0" destOrd="0" presId="urn:microsoft.com/office/officeart/2005/8/layout/hList7"/>
    <dgm:cxn modelId="{310C6F82-6B13-4450-92F1-D13E7D3E26A1}" type="presOf" srcId="{F0A6EA6A-8923-49E9-8938-EB52624D69B3}" destId="{5A83A9EA-5A0B-438E-BCCF-B12F705E8454}" srcOrd="0" destOrd="0" presId="urn:microsoft.com/office/officeart/2005/8/layout/hList7"/>
    <dgm:cxn modelId="{7275938A-9809-4AAD-B210-7B304C3FA6BB}" type="presOf" srcId="{3F770D1B-ADDF-4605-AB16-5D066C222976}" destId="{30A5FDBB-2F99-4730-800D-0D19F8AE22B6}" srcOrd="1" destOrd="0" presId="urn:microsoft.com/office/officeart/2005/8/layout/hList7"/>
    <dgm:cxn modelId="{847178A2-CCF4-4488-A999-7E22419059CC}" srcId="{EB4273B1-738E-4F86-AB11-9A8FFCC9F877}" destId="{F0A6EA6A-8923-49E9-8938-EB52624D69B3}" srcOrd="3" destOrd="0" parTransId="{51969C32-1D66-4286-AF93-160733E2315A}" sibTransId="{4DA37D27-91A5-4066-BDD9-5E66B8EA1605}"/>
    <dgm:cxn modelId="{51B40BA4-8F74-4380-BA99-ED684FB89806}" srcId="{EB4273B1-738E-4F86-AB11-9A8FFCC9F877}" destId="{DFF5A4FF-4139-4E64-9FF6-6F9E6737C169}" srcOrd="1" destOrd="0" parTransId="{C2551984-5A28-4882-AFD6-E979CD7AE2FC}" sibTransId="{B349E9FB-0891-4B8B-A1FA-4C4E7B16FD9C}"/>
    <dgm:cxn modelId="{F447E7A8-D70F-4E7B-9669-F0B229DB1C42}" type="presOf" srcId="{E8C31981-8554-4D12-B32F-2A294CAA01BA}" destId="{58A268D3-BFCA-4FCF-9A2F-B87A76FBA037}" srcOrd="0" destOrd="0" presId="urn:microsoft.com/office/officeart/2005/8/layout/hList7"/>
    <dgm:cxn modelId="{5D929CED-ECFB-4D26-AE92-B5F9DC9CC36B}" type="presOf" srcId="{666901FA-B272-4512-9563-92698EBA2D46}" destId="{3FF5BD04-A6D9-46A5-9B1D-B20A5A836472}" srcOrd="0" destOrd="0" presId="urn:microsoft.com/office/officeart/2005/8/layout/hList7"/>
    <dgm:cxn modelId="{1169F7EF-B7E4-4E63-BEDF-84950E4569D5}" srcId="{EB4273B1-738E-4F86-AB11-9A8FFCC9F877}" destId="{3F770D1B-ADDF-4605-AB16-5D066C222976}" srcOrd="2" destOrd="0" parTransId="{FE96349E-9713-445E-93F9-1755CB8A63FF}" sibTransId="{E8C31981-8554-4D12-B32F-2A294CAA01BA}"/>
    <dgm:cxn modelId="{97BE63F0-9CAC-4073-94E3-83F76DF0C98D}" type="presParOf" srcId="{7B204BE9-7D12-46E4-9832-A28029250D6D}" destId="{6A8E1913-1DC8-43B2-9D44-D2DC0424E0B9}" srcOrd="0" destOrd="0" presId="urn:microsoft.com/office/officeart/2005/8/layout/hList7"/>
    <dgm:cxn modelId="{9B2C518F-4921-40E5-984E-2A2965076E34}" type="presParOf" srcId="{7B204BE9-7D12-46E4-9832-A28029250D6D}" destId="{9F5263D5-B8F0-44E0-B674-DC8578A84E00}" srcOrd="1" destOrd="0" presId="urn:microsoft.com/office/officeart/2005/8/layout/hList7"/>
    <dgm:cxn modelId="{FB9A7D52-2F48-4073-B4AC-DF1460FBA81F}" type="presParOf" srcId="{9F5263D5-B8F0-44E0-B674-DC8578A84E00}" destId="{F93A5180-6D76-42A6-9966-3D1FA3755FD1}" srcOrd="0" destOrd="0" presId="urn:microsoft.com/office/officeart/2005/8/layout/hList7"/>
    <dgm:cxn modelId="{CA52110D-C89A-414B-AB34-BDE608E7D799}" type="presParOf" srcId="{F93A5180-6D76-42A6-9966-3D1FA3755FD1}" destId="{E837C972-713C-419C-8EAF-56936EB8B238}" srcOrd="0" destOrd="0" presId="urn:microsoft.com/office/officeart/2005/8/layout/hList7"/>
    <dgm:cxn modelId="{909FB2EB-4C54-4794-8CA0-FBAD8A5077C8}" type="presParOf" srcId="{F93A5180-6D76-42A6-9966-3D1FA3755FD1}" destId="{26BA93D7-8953-4E61-A36D-FB8AA2C71894}" srcOrd="1" destOrd="0" presId="urn:microsoft.com/office/officeart/2005/8/layout/hList7"/>
    <dgm:cxn modelId="{004443E6-170F-4F66-9520-0024EDB763B9}" type="presParOf" srcId="{F93A5180-6D76-42A6-9966-3D1FA3755FD1}" destId="{E9A24B1E-50FA-4523-BF90-983B2DB28374}" srcOrd="2" destOrd="0" presId="urn:microsoft.com/office/officeart/2005/8/layout/hList7"/>
    <dgm:cxn modelId="{4982E6C0-324E-4FD5-8108-5A9F15BFD58F}" type="presParOf" srcId="{F93A5180-6D76-42A6-9966-3D1FA3755FD1}" destId="{0BBCCAEC-A755-46A7-8593-EA6F886ED7F1}" srcOrd="3" destOrd="0" presId="urn:microsoft.com/office/officeart/2005/8/layout/hList7"/>
    <dgm:cxn modelId="{D39D557D-D512-4C42-A79B-DDBF68493C75}" type="presParOf" srcId="{9F5263D5-B8F0-44E0-B674-DC8578A84E00}" destId="{3FF5BD04-A6D9-46A5-9B1D-B20A5A836472}" srcOrd="1" destOrd="0" presId="urn:microsoft.com/office/officeart/2005/8/layout/hList7"/>
    <dgm:cxn modelId="{101F9B74-527B-4339-B4E6-667E56CC0672}" type="presParOf" srcId="{9F5263D5-B8F0-44E0-B674-DC8578A84E00}" destId="{016F893F-1ADF-47C7-8BE9-AF38E62FBF33}" srcOrd="2" destOrd="0" presId="urn:microsoft.com/office/officeart/2005/8/layout/hList7"/>
    <dgm:cxn modelId="{FF26ADEF-0359-4CBE-88F8-2D90A6868CF1}" type="presParOf" srcId="{016F893F-1ADF-47C7-8BE9-AF38E62FBF33}" destId="{AA04EEEC-C9B8-4489-AE71-DF3256776FF8}" srcOrd="0" destOrd="0" presId="urn:microsoft.com/office/officeart/2005/8/layout/hList7"/>
    <dgm:cxn modelId="{4F14C4B4-B45D-4D48-8A23-3927A1055A28}" type="presParOf" srcId="{016F893F-1ADF-47C7-8BE9-AF38E62FBF33}" destId="{EE4DD19C-A4A3-4419-A408-AE7D82EC5BA3}" srcOrd="1" destOrd="0" presId="urn:microsoft.com/office/officeart/2005/8/layout/hList7"/>
    <dgm:cxn modelId="{91ADC331-9200-47E1-958B-A31126437589}" type="presParOf" srcId="{016F893F-1ADF-47C7-8BE9-AF38E62FBF33}" destId="{C62AC4DA-A36C-4213-9E29-FBC25986C1A0}" srcOrd="2" destOrd="0" presId="urn:microsoft.com/office/officeart/2005/8/layout/hList7"/>
    <dgm:cxn modelId="{4E9707DB-6079-49FA-B645-A3026E830455}" type="presParOf" srcId="{016F893F-1ADF-47C7-8BE9-AF38E62FBF33}" destId="{B5C1068A-11EB-4FFA-9261-39AEB6BBA056}" srcOrd="3" destOrd="0" presId="urn:microsoft.com/office/officeart/2005/8/layout/hList7"/>
    <dgm:cxn modelId="{65DF3C09-D18F-43E4-BD0C-E3A9DBBB3713}" type="presParOf" srcId="{9F5263D5-B8F0-44E0-B674-DC8578A84E00}" destId="{2DF08F87-EF1D-4885-9534-72515809BFA9}" srcOrd="3" destOrd="0" presId="urn:microsoft.com/office/officeart/2005/8/layout/hList7"/>
    <dgm:cxn modelId="{8E998BC9-C55D-422E-80D5-A2E84089DA29}" type="presParOf" srcId="{9F5263D5-B8F0-44E0-B674-DC8578A84E00}" destId="{F4D1C9C1-FDB9-4B43-BD6B-56166E09F5DE}" srcOrd="4" destOrd="0" presId="urn:microsoft.com/office/officeart/2005/8/layout/hList7"/>
    <dgm:cxn modelId="{8A8BDBDA-DABE-4DC1-8DF9-89EF50420C30}" type="presParOf" srcId="{F4D1C9C1-FDB9-4B43-BD6B-56166E09F5DE}" destId="{4A065D46-30C3-42CE-84E2-0D9F52B8EF2B}" srcOrd="0" destOrd="0" presId="urn:microsoft.com/office/officeart/2005/8/layout/hList7"/>
    <dgm:cxn modelId="{5F404943-DC37-495E-948C-A5AA683167CA}" type="presParOf" srcId="{F4D1C9C1-FDB9-4B43-BD6B-56166E09F5DE}" destId="{30A5FDBB-2F99-4730-800D-0D19F8AE22B6}" srcOrd="1" destOrd="0" presId="urn:microsoft.com/office/officeart/2005/8/layout/hList7"/>
    <dgm:cxn modelId="{F55F3C57-D641-4BCA-BB9A-97F848CFAFC3}" type="presParOf" srcId="{F4D1C9C1-FDB9-4B43-BD6B-56166E09F5DE}" destId="{4893C523-7572-418C-A553-7FD8A775BE9B}" srcOrd="2" destOrd="0" presId="urn:microsoft.com/office/officeart/2005/8/layout/hList7"/>
    <dgm:cxn modelId="{0D66EA7C-5BB6-4AC6-B939-F8D03D423B83}" type="presParOf" srcId="{F4D1C9C1-FDB9-4B43-BD6B-56166E09F5DE}" destId="{4F5445B9-EB41-4F9F-ACA5-F48F943EAB38}" srcOrd="3" destOrd="0" presId="urn:microsoft.com/office/officeart/2005/8/layout/hList7"/>
    <dgm:cxn modelId="{CC051EF5-BA0B-4654-8605-EC2E128A803A}" type="presParOf" srcId="{9F5263D5-B8F0-44E0-B674-DC8578A84E00}" destId="{58A268D3-BFCA-4FCF-9A2F-B87A76FBA037}" srcOrd="5" destOrd="0" presId="urn:microsoft.com/office/officeart/2005/8/layout/hList7"/>
    <dgm:cxn modelId="{01E2339D-5F3F-4289-8715-813A4EAF3B0B}" type="presParOf" srcId="{9F5263D5-B8F0-44E0-B674-DC8578A84E00}" destId="{0A608626-4343-47CD-B7C8-E08E697D823D}" srcOrd="6" destOrd="0" presId="urn:microsoft.com/office/officeart/2005/8/layout/hList7"/>
    <dgm:cxn modelId="{05EC8A2C-EBDE-4A18-BBAD-ACE66D0B0BE1}" type="presParOf" srcId="{0A608626-4343-47CD-B7C8-E08E697D823D}" destId="{5A83A9EA-5A0B-438E-BCCF-B12F705E8454}" srcOrd="0" destOrd="0" presId="urn:microsoft.com/office/officeart/2005/8/layout/hList7"/>
    <dgm:cxn modelId="{FE7C8054-ABDA-438F-BA9E-1F5FA32C8964}" type="presParOf" srcId="{0A608626-4343-47CD-B7C8-E08E697D823D}" destId="{4ACA8DAF-94CC-4361-BADE-1E29656A0758}" srcOrd="1" destOrd="0" presId="urn:microsoft.com/office/officeart/2005/8/layout/hList7"/>
    <dgm:cxn modelId="{BCCA8F46-4035-492F-907A-0C74341E162B}" type="presParOf" srcId="{0A608626-4343-47CD-B7C8-E08E697D823D}" destId="{4D81B735-67EF-4A00-9401-07F0FF8D1E55}" srcOrd="2" destOrd="0" presId="urn:microsoft.com/office/officeart/2005/8/layout/hList7"/>
    <dgm:cxn modelId="{FA58B987-F266-46B6-B008-57E47FE8E342}" type="presParOf" srcId="{0A608626-4343-47CD-B7C8-E08E697D823D}" destId="{D1C63949-4B50-4C2D-A24B-2EB0028727E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4273B1-738E-4F86-AB11-9A8FFCC9F877}"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en-US"/>
        </a:p>
      </dgm:t>
    </dgm:pt>
    <dgm:pt modelId="{27AD2BB6-592B-43E0-BB2A-86BADB2288B0}">
      <dgm:prSet phldrT="[Text]"/>
      <dgm:spPr>
        <a:solidFill>
          <a:schemeClr val="bg1">
            <a:lumMod val="75000"/>
          </a:schemeClr>
        </a:solidFill>
      </dgm:spPr>
      <dgm:t>
        <a:bodyPr/>
        <a:lstStyle/>
        <a:p>
          <a:pPr>
            <a:lnSpc>
              <a:spcPct val="100000"/>
            </a:lnSpc>
          </a:pPr>
          <a:r>
            <a:rPr lang="en-US" dirty="0"/>
            <a:t>Engineering &amp; Construction</a:t>
          </a:r>
        </a:p>
        <a:p>
          <a:pPr>
            <a:lnSpc>
              <a:spcPct val="90000"/>
            </a:lnSpc>
          </a:pPr>
          <a:r>
            <a:rPr lang="en-US" dirty="0"/>
            <a:t>(CIP)</a:t>
          </a:r>
        </a:p>
      </dgm:t>
    </dgm:pt>
    <dgm:pt modelId="{34016113-1055-40FC-81C0-5BF7A039D1D1}" type="parTrans" cxnId="{7F32E23F-C2FC-4CCD-BC3E-9D45812CAAF4}">
      <dgm:prSet/>
      <dgm:spPr/>
      <dgm:t>
        <a:bodyPr/>
        <a:lstStyle/>
        <a:p>
          <a:endParaRPr lang="en-US"/>
        </a:p>
      </dgm:t>
    </dgm:pt>
    <dgm:pt modelId="{666901FA-B272-4512-9563-92698EBA2D46}" type="sibTrans" cxnId="{7F32E23F-C2FC-4CCD-BC3E-9D45812CAAF4}">
      <dgm:prSet/>
      <dgm:spPr/>
      <dgm:t>
        <a:bodyPr/>
        <a:lstStyle/>
        <a:p>
          <a:endParaRPr lang="en-US"/>
        </a:p>
      </dgm:t>
    </dgm:pt>
    <dgm:pt modelId="{DFF5A4FF-4139-4E64-9FF6-6F9E6737C169}">
      <dgm:prSet phldrT="[Text]"/>
      <dgm:spPr>
        <a:solidFill>
          <a:srgbClr val="BFBFBF"/>
        </a:solidFill>
      </dgm:spPr>
      <dgm:t>
        <a:bodyPr/>
        <a:lstStyle/>
        <a:p>
          <a:r>
            <a:rPr lang="en-US" dirty="0"/>
            <a:t>Watershed</a:t>
          </a:r>
        </a:p>
        <a:p>
          <a:r>
            <a:rPr lang="en-US" dirty="0"/>
            <a:t>Programs</a:t>
          </a:r>
        </a:p>
        <a:p>
          <a:r>
            <a:rPr lang="en-US" dirty="0"/>
            <a:t>(</a:t>
          </a:r>
          <a:r>
            <a:rPr lang="en-US" dirty="0" err="1"/>
            <a:t>Stormwater</a:t>
          </a:r>
          <a:r>
            <a:rPr lang="en-US" dirty="0"/>
            <a:t>)</a:t>
          </a:r>
        </a:p>
      </dgm:t>
    </dgm:pt>
    <dgm:pt modelId="{C2551984-5A28-4882-AFD6-E979CD7AE2FC}" type="parTrans" cxnId="{51B40BA4-8F74-4380-BA99-ED684FB89806}">
      <dgm:prSet/>
      <dgm:spPr/>
      <dgm:t>
        <a:bodyPr/>
        <a:lstStyle/>
        <a:p>
          <a:endParaRPr lang="en-US"/>
        </a:p>
      </dgm:t>
    </dgm:pt>
    <dgm:pt modelId="{B349E9FB-0891-4B8B-A1FA-4C4E7B16FD9C}" type="sibTrans" cxnId="{51B40BA4-8F74-4380-BA99-ED684FB89806}">
      <dgm:prSet/>
      <dgm:spPr/>
      <dgm:t>
        <a:bodyPr/>
        <a:lstStyle/>
        <a:p>
          <a:endParaRPr lang="en-US"/>
        </a:p>
      </dgm:t>
    </dgm:pt>
    <dgm:pt modelId="{3F770D1B-ADDF-4605-AB16-5D066C222976}">
      <dgm:prSet phldrT="[Text]"/>
      <dgm:spPr>
        <a:solidFill>
          <a:srgbClr val="BFBFBF"/>
        </a:solidFill>
      </dgm:spPr>
      <dgm:t>
        <a:bodyPr/>
        <a:lstStyle/>
        <a:p>
          <a:r>
            <a:rPr lang="en-US" dirty="0"/>
            <a:t>Operations</a:t>
          </a:r>
        </a:p>
      </dgm:t>
    </dgm:pt>
    <dgm:pt modelId="{FE96349E-9713-445E-93F9-1755CB8A63FF}" type="parTrans" cxnId="{1169F7EF-B7E4-4E63-BEDF-84950E4569D5}">
      <dgm:prSet/>
      <dgm:spPr/>
      <dgm:t>
        <a:bodyPr/>
        <a:lstStyle/>
        <a:p>
          <a:endParaRPr lang="en-US"/>
        </a:p>
      </dgm:t>
    </dgm:pt>
    <dgm:pt modelId="{E8C31981-8554-4D12-B32F-2A294CAA01BA}" type="sibTrans" cxnId="{1169F7EF-B7E4-4E63-BEDF-84950E4569D5}">
      <dgm:prSet/>
      <dgm:spPr/>
      <dgm:t>
        <a:bodyPr/>
        <a:lstStyle/>
        <a:p>
          <a:endParaRPr lang="en-US"/>
        </a:p>
      </dgm:t>
    </dgm:pt>
    <dgm:pt modelId="{F0A6EA6A-8923-49E9-8938-EB52624D69B3}">
      <dgm:prSet phldrT="[Text]"/>
      <dgm:spPr/>
      <dgm:t>
        <a:bodyPr/>
        <a:lstStyle/>
        <a:p>
          <a:r>
            <a:rPr lang="en-US" dirty="0"/>
            <a:t>Materials</a:t>
          </a:r>
        </a:p>
        <a:p>
          <a:r>
            <a:rPr lang="en-US" dirty="0"/>
            <a:t>&amp; </a:t>
          </a:r>
        </a:p>
        <a:p>
          <a:r>
            <a:rPr lang="en-US" dirty="0"/>
            <a:t>Services</a:t>
          </a:r>
        </a:p>
      </dgm:t>
    </dgm:pt>
    <dgm:pt modelId="{51969C32-1D66-4286-AF93-160733E2315A}" type="parTrans" cxnId="{847178A2-CCF4-4488-A999-7E22419059CC}">
      <dgm:prSet/>
      <dgm:spPr/>
      <dgm:t>
        <a:bodyPr/>
        <a:lstStyle/>
        <a:p>
          <a:endParaRPr lang="en-US"/>
        </a:p>
      </dgm:t>
    </dgm:pt>
    <dgm:pt modelId="{4DA37D27-91A5-4066-BDD9-5E66B8EA1605}" type="sibTrans" cxnId="{847178A2-CCF4-4488-A999-7E22419059CC}">
      <dgm:prSet/>
      <dgm:spPr/>
      <dgm:t>
        <a:bodyPr/>
        <a:lstStyle/>
        <a:p>
          <a:endParaRPr lang="en-US"/>
        </a:p>
      </dgm:t>
    </dgm:pt>
    <dgm:pt modelId="{7B204BE9-7D12-46E4-9832-A28029250D6D}" type="pres">
      <dgm:prSet presAssocID="{EB4273B1-738E-4F86-AB11-9A8FFCC9F877}" presName="Name0" presStyleCnt="0">
        <dgm:presLayoutVars>
          <dgm:dir/>
          <dgm:resizeHandles val="exact"/>
        </dgm:presLayoutVars>
      </dgm:prSet>
      <dgm:spPr/>
    </dgm:pt>
    <dgm:pt modelId="{6A8E1913-1DC8-43B2-9D44-D2DC0424E0B9}" type="pres">
      <dgm:prSet presAssocID="{EB4273B1-738E-4F86-AB11-9A8FFCC9F877}" presName="fgShape" presStyleLbl="fgShp" presStyleIdx="0" presStyleCnt="1"/>
      <dgm:spPr/>
    </dgm:pt>
    <dgm:pt modelId="{9F5263D5-B8F0-44E0-B674-DC8578A84E00}" type="pres">
      <dgm:prSet presAssocID="{EB4273B1-738E-4F86-AB11-9A8FFCC9F877}" presName="linComp" presStyleCnt="0"/>
      <dgm:spPr/>
    </dgm:pt>
    <dgm:pt modelId="{F93A5180-6D76-42A6-9966-3D1FA3755FD1}" type="pres">
      <dgm:prSet presAssocID="{27AD2BB6-592B-43E0-BB2A-86BADB2288B0}" presName="compNode" presStyleCnt="0"/>
      <dgm:spPr/>
    </dgm:pt>
    <dgm:pt modelId="{E837C972-713C-419C-8EAF-56936EB8B238}" type="pres">
      <dgm:prSet presAssocID="{27AD2BB6-592B-43E0-BB2A-86BADB2288B0}" presName="bkgdShape" presStyleLbl="node1" presStyleIdx="0" presStyleCnt="4"/>
      <dgm:spPr/>
    </dgm:pt>
    <dgm:pt modelId="{26BA93D7-8953-4E61-A36D-FB8AA2C71894}" type="pres">
      <dgm:prSet presAssocID="{27AD2BB6-592B-43E0-BB2A-86BADB2288B0}" presName="nodeTx" presStyleLbl="node1" presStyleIdx="0" presStyleCnt="4">
        <dgm:presLayoutVars>
          <dgm:bulletEnabled val="1"/>
        </dgm:presLayoutVars>
      </dgm:prSet>
      <dgm:spPr/>
    </dgm:pt>
    <dgm:pt modelId="{E9A24B1E-50FA-4523-BF90-983B2DB28374}" type="pres">
      <dgm:prSet presAssocID="{27AD2BB6-592B-43E0-BB2A-86BADB2288B0}" presName="invisiNode" presStyleLbl="node1" presStyleIdx="0" presStyleCnt="4"/>
      <dgm:spPr/>
    </dgm:pt>
    <dgm:pt modelId="{0BBCCAEC-A755-46A7-8593-EA6F886ED7F1}" type="pres">
      <dgm:prSet presAssocID="{27AD2BB6-592B-43E0-BB2A-86BADB2288B0}"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3FF5BD04-A6D9-46A5-9B1D-B20A5A836472}" type="pres">
      <dgm:prSet presAssocID="{666901FA-B272-4512-9563-92698EBA2D46}" presName="sibTrans" presStyleLbl="sibTrans2D1" presStyleIdx="0" presStyleCnt="0"/>
      <dgm:spPr/>
    </dgm:pt>
    <dgm:pt modelId="{016F893F-1ADF-47C7-8BE9-AF38E62FBF33}" type="pres">
      <dgm:prSet presAssocID="{DFF5A4FF-4139-4E64-9FF6-6F9E6737C169}" presName="compNode" presStyleCnt="0"/>
      <dgm:spPr/>
    </dgm:pt>
    <dgm:pt modelId="{AA04EEEC-C9B8-4489-AE71-DF3256776FF8}" type="pres">
      <dgm:prSet presAssocID="{DFF5A4FF-4139-4E64-9FF6-6F9E6737C169}" presName="bkgdShape" presStyleLbl="node1" presStyleIdx="1" presStyleCnt="4"/>
      <dgm:spPr/>
    </dgm:pt>
    <dgm:pt modelId="{EE4DD19C-A4A3-4419-A408-AE7D82EC5BA3}" type="pres">
      <dgm:prSet presAssocID="{DFF5A4FF-4139-4E64-9FF6-6F9E6737C169}" presName="nodeTx" presStyleLbl="node1" presStyleIdx="1" presStyleCnt="4">
        <dgm:presLayoutVars>
          <dgm:bulletEnabled val="1"/>
        </dgm:presLayoutVars>
      </dgm:prSet>
      <dgm:spPr/>
    </dgm:pt>
    <dgm:pt modelId="{C62AC4DA-A36C-4213-9E29-FBC25986C1A0}" type="pres">
      <dgm:prSet presAssocID="{DFF5A4FF-4139-4E64-9FF6-6F9E6737C169}" presName="invisiNode" presStyleLbl="node1" presStyleIdx="1" presStyleCnt="4"/>
      <dgm:spPr/>
    </dgm:pt>
    <dgm:pt modelId="{B5C1068A-11EB-4FFA-9261-39AEB6BBA056}" type="pres">
      <dgm:prSet presAssocID="{DFF5A4FF-4139-4E64-9FF6-6F9E6737C169}"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2DF08F87-EF1D-4885-9534-72515809BFA9}" type="pres">
      <dgm:prSet presAssocID="{B349E9FB-0891-4B8B-A1FA-4C4E7B16FD9C}" presName="sibTrans" presStyleLbl="sibTrans2D1" presStyleIdx="0" presStyleCnt="0"/>
      <dgm:spPr/>
    </dgm:pt>
    <dgm:pt modelId="{F4D1C9C1-FDB9-4B43-BD6B-56166E09F5DE}" type="pres">
      <dgm:prSet presAssocID="{3F770D1B-ADDF-4605-AB16-5D066C222976}" presName="compNode" presStyleCnt="0"/>
      <dgm:spPr/>
    </dgm:pt>
    <dgm:pt modelId="{4A065D46-30C3-42CE-84E2-0D9F52B8EF2B}" type="pres">
      <dgm:prSet presAssocID="{3F770D1B-ADDF-4605-AB16-5D066C222976}" presName="bkgdShape" presStyleLbl="node1" presStyleIdx="2" presStyleCnt="4"/>
      <dgm:spPr/>
    </dgm:pt>
    <dgm:pt modelId="{30A5FDBB-2F99-4730-800D-0D19F8AE22B6}" type="pres">
      <dgm:prSet presAssocID="{3F770D1B-ADDF-4605-AB16-5D066C222976}" presName="nodeTx" presStyleLbl="node1" presStyleIdx="2" presStyleCnt="4">
        <dgm:presLayoutVars>
          <dgm:bulletEnabled val="1"/>
        </dgm:presLayoutVars>
      </dgm:prSet>
      <dgm:spPr/>
    </dgm:pt>
    <dgm:pt modelId="{4893C523-7572-418C-A553-7FD8A775BE9B}" type="pres">
      <dgm:prSet presAssocID="{3F770D1B-ADDF-4605-AB16-5D066C222976}" presName="invisiNode" presStyleLbl="node1" presStyleIdx="2" presStyleCnt="4"/>
      <dgm:spPr/>
    </dgm:pt>
    <dgm:pt modelId="{4F5445B9-EB41-4F9F-ACA5-F48F943EAB38}" type="pres">
      <dgm:prSet presAssocID="{3F770D1B-ADDF-4605-AB16-5D066C222976}"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dgm:spPr>
    </dgm:pt>
    <dgm:pt modelId="{58A268D3-BFCA-4FCF-9A2F-B87A76FBA037}" type="pres">
      <dgm:prSet presAssocID="{E8C31981-8554-4D12-B32F-2A294CAA01BA}" presName="sibTrans" presStyleLbl="sibTrans2D1" presStyleIdx="0" presStyleCnt="0"/>
      <dgm:spPr/>
    </dgm:pt>
    <dgm:pt modelId="{0A608626-4343-47CD-B7C8-E08E697D823D}" type="pres">
      <dgm:prSet presAssocID="{F0A6EA6A-8923-49E9-8938-EB52624D69B3}" presName="compNode" presStyleCnt="0"/>
      <dgm:spPr/>
    </dgm:pt>
    <dgm:pt modelId="{5A83A9EA-5A0B-438E-BCCF-B12F705E8454}" type="pres">
      <dgm:prSet presAssocID="{F0A6EA6A-8923-49E9-8938-EB52624D69B3}" presName="bkgdShape" presStyleLbl="node1" presStyleIdx="3" presStyleCnt="4"/>
      <dgm:spPr/>
    </dgm:pt>
    <dgm:pt modelId="{4ACA8DAF-94CC-4361-BADE-1E29656A0758}" type="pres">
      <dgm:prSet presAssocID="{F0A6EA6A-8923-49E9-8938-EB52624D69B3}" presName="nodeTx" presStyleLbl="node1" presStyleIdx="3" presStyleCnt="4">
        <dgm:presLayoutVars>
          <dgm:bulletEnabled val="1"/>
        </dgm:presLayoutVars>
      </dgm:prSet>
      <dgm:spPr/>
    </dgm:pt>
    <dgm:pt modelId="{4D81B735-67EF-4A00-9401-07F0FF8D1E55}" type="pres">
      <dgm:prSet presAssocID="{F0A6EA6A-8923-49E9-8938-EB52624D69B3}" presName="invisiNode" presStyleLbl="node1" presStyleIdx="3" presStyleCnt="4"/>
      <dgm:spPr/>
    </dgm:pt>
    <dgm:pt modelId="{D1C63949-4B50-4C2D-A24B-2EB0028727E1}" type="pres">
      <dgm:prSet presAssocID="{F0A6EA6A-8923-49E9-8938-EB52624D69B3}"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pt>
  </dgm:ptLst>
  <dgm:cxnLst>
    <dgm:cxn modelId="{C2E7ED24-3C17-4A59-B585-F202959EFBAA}" type="presOf" srcId="{EB4273B1-738E-4F86-AB11-9A8FFCC9F877}" destId="{7B204BE9-7D12-46E4-9832-A28029250D6D}" srcOrd="0" destOrd="0" presId="urn:microsoft.com/office/officeart/2005/8/layout/hList7"/>
    <dgm:cxn modelId="{82531729-755E-4B45-BDAF-0689E2DE3C80}" type="presOf" srcId="{27AD2BB6-592B-43E0-BB2A-86BADB2288B0}" destId="{26BA93D7-8953-4E61-A36D-FB8AA2C71894}" srcOrd="1" destOrd="0" presId="urn:microsoft.com/office/officeart/2005/8/layout/hList7"/>
    <dgm:cxn modelId="{0AEFF730-02AF-4694-B052-E409667FDA77}" type="presOf" srcId="{F0A6EA6A-8923-49E9-8938-EB52624D69B3}" destId="{4ACA8DAF-94CC-4361-BADE-1E29656A0758}" srcOrd="1" destOrd="0" presId="urn:microsoft.com/office/officeart/2005/8/layout/hList7"/>
    <dgm:cxn modelId="{4C9CB537-7120-48CF-AF2B-8CF11995C910}" type="presOf" srcId="{27AD2BB6-592B-43E0-BB2A-86BADB2288B0}" destId="{E837C972-713C-419C-8EAF-56936EB8B238}" srcOrd="0" destOrd="0" presId="urn:microsoft.com/office/officeart/2005/8/layout/hList7"/>
    <dgm:cxn modelId="{7F32E23F-C2FC-4CCD-BC3E-9D45812CAAF4}" srcId="{EB4273B1-738E-4F86-AB11-9A8FFCC9F877}" destId="{27AD2BB6-592B-43E0-BB2A-86BADB2288B0}" srcOrd="0" destOrd="0" parTransId="{34016113-1055-40FC-81C0-5BF7A039D1D1}" sibTransId="{666901FA-B272-4512-9563-92698EBA2D46}"/>
    <dgm:cxn modelId="{E909556F-EFD9-4599-8A24-C08657A6EB27}" type="presOf" srcId="{DFF5A4FF-4139-4E64-9FF6-6F9E6737C169}" destId="{AA04EEEC-C9B8-4489-AE71-DF3256776FF8}" srcOrd="0" destOrd="0" presId="urn:microsoft.com/office/officeart/2005/8/layout/hList7"/>
    <dgm:cxn modelId="{A19E9A71-C760-4253-8E34-8354B4207F66}" type="presOf" srcId="{DFF5A4FF-4139-4E64-9FF6-6F9E6737C169}" destId="{EE4DD19C-A4A3-4419-A408-AE7D82EC5BA3}" srcOrd="1" destOrd="0" presId="urn:microsoft.com/office/officeart/2005/8/layout/hList7"/>
    <dgm:cxn modelId="{450B9557-3FAC-4DC0-8A58-476BBA536FF4}" type="presOf" srcId="{3F770D1B-ADDF-4605-AB16-5D066C222976}" destId="{4A065D46-30C3-42CE-84E2-0D9F52B8EF2B}" srcOrd="0" destOrd="0" presId="urn:microsoft.com/office/officeart/2005/8/layout/hList7"/>
    <dgm:cxn modelId="{F1D6F85A-350B-4E0C-B5D9-2B2079822CDA}" type="presOf" srcId="{B349E9FB-0891-4B8B-A1FA-4C4E7B16FD9C}" destId="{2DF08F87-EF1D-4885-9534-72515809BFA9}" srcOrd="0" destOrd="0" presId="urn:microsoft.com/office/officeart/2005/8/layout/hList7"/>
    <dgm:cxn modelId="{310C6F82-6B13-4450-92F1-D13E7D3E26A1}" type="presOf" srcId="{F0A6EA6A-8923-49E9-8938-EB52624D69B3}" destId="{5A83A9EA-5A0B-438E-BCCF-B12F705E8454}" srcOrd="0" destOrd="0" presId="urn:microsoft.com/office/officeart/2005/8/layout/hList7"/>
    <dgm:cxn modelId="{7275938A-9809-4AAD-B210-7B304C3FA6BB}" type="presOf" srcId="{3F770D1B-ADDF-4605-AB16-5D066C222976}" destId="{30A5FDBB-2F99-4730-800D-0D19F8AE22B6}" srcOrd="1" destOrd="0" presId="urn:microsoft.com/office/officeart/2005/8/layout/hList7"/>
    <dgm:cxn modelId="{847178A2-CCF4-4488-A999-7E22419059CC}" srcId="{EB4273B1-738E-4F86-AB11-9A8FFCC9F877}" destId="{F0A6EA6A-8923-49E9-8938-EB52624D69B3}" srcOrd="3" destOrd="0" parTransId="{51969C32-1D66-4286-AF93-160733E2315A}" sibTransId="{4DA37D27-91A5-4066-BDD9-5E66B8EA1605}"/>
    <dgm:cxn modelId="{51B40BA4-8F74-4380-BA99-ED684FB89806}" srcId="{EB4273B1-738E-4F86-AB11-9A8FFCC9F877}" destId="{DFF5A4FF-4139-4E64-9FF6-6F9E6737C169}" srcOrd="1" destOrd="0" parTransId="{C2551984-5A28-4882-AFD6-E979CD7AE2FC}" sibTransId="{B349E9FB-0891-4B8B-A1FA-4C4E7B16FD9C}"/>
    <dgm:cxn modelId="{F447E7A8-D70F-4E7B-9669-F0B229DB1C42}" type="presOf" srcId="{E8C31981-8554-4D12-B32F-2A294CAA01BA}" destId="{58A268D3-BFCA-4FCF-9A2F-B87A76FBA037}" srcOrd="0" destOrd="0" presId="urn:microsoft.com/office/officeart/2005/8/layout/hList7"/>
    <dgm:cxn modelId="{5D929CED-ECFB-4D26-AE92-B5F9DC9CC36B}" type="presOf" srcId="{666901FA-B272-4512-9563-92698EBA2D46}" destId="{3FF5BD04-A6D9-46A5-9B1D-B20A5A836472}" srcOrd="0" destOrd="0" presId="urn:microsoft.com/office/officeart/2005/8/layout/hList7"/>
    <dgm:cxn modelId="{1169F7EF-B7E4-4E63-BEDF-84950E4569D5}" srcId="{EB4273B1-738E-4F86-AB11-9A8FFCC9F877}" destId="{3F770D1B-ADDF-4605-AB16-5D066C222976}" srcOrd="2" destOrd="0" parTransId="{FE96349E-9713-445E-93F9-1755CB8A63FF}" sibTransId="{E8C31981-8554-4D12-B32F-2A294CAA01BA}"/>
    <dgm:cxn modelId="{97BE63F0-9CAC-4073-94E3-83F76DF0C98D}" type="presParOf" srcId="{7B204BE9-7D12-46E4-9832-A28029250D6D}" destId="{6A8E1913-1DC8-43B2-9D44-D2DC0424E0B9}" srcOrd="0" destOrd="0" presId="urn:microsoft.com/office/officeart/2005/8/layout/hList7"/>
    <dgm:cxn modelId="{9B2C518F-4921-40E5-984E-2A2965076E34}" type="presParOf" srcId="{7B204BE9-7D12-46E4-9832-A28029250D6D}" destId="{9F5263D5-B8F0-44E0-B674-DC8578A84E00}" srcOrd="1" destOrd="0" presId="urn:microsoft.com/office/officeart/2005/8/layout/hList7"/>
    <dgm:cxn modelId="{FB9A7D52-2F48-4073-B4AC-DF1460FBA81F}" type="presParOf" srcId="{9F5263D5-B8F0-44E0-B674-DC8578A84E00}" destId="{F93A5180-6D76-42A6-9966-3D1FA3755FD1}" srcOrd="0" destOrd="0" presId="urn:microsoft.com/office/officeart/2005/8/layout/hList7"/>
    <dgm:cxn modelId="{CA52110D-C89A-414B-AB34-BDE608E7D799}" type="presParOf" srcId="{F93A5180-6D76-42A6-9966-3D1FA3755FD1}" destId="{E837C972-713C-419C-8EAF-56936EB8B238}" srcOrd="0" destOrd="0" presId="urn:microsoft.com/office/officeart/2005/8/layout/hList7"/>
    <dgm:cxn modelId="{909FB2EB-4C54-4794-8CA0-FBAD8A5077C8}" type="presParOf" srcId="{F93A5180-6D76-42A6-9966-3D1FA3755FD1}" destId="{26BA93D7-8953-4E61-A36D-FB8AA2C71894}" srcOrd="1" destOrd="0" presId="urn:microsoft.com/office/officeart/2005/8/layout/hList7"/>
    <dgm:cxn modelId="{004443E6-170F-4F66-9520-0024EDB763B9}" type="presParOf" srcId="{F93A5180-6D76-42A6-9966-3D1FA3755FD1}" destId="{E9A24B1E-50FA-4523-BF90-983B2DB28374}" srcOrd="2" destOrd="0" presId="urn:microsoft.com/office/officeart/2005/8/layout/hList7"/>
    <dgm:cxn modelId="{4982E6C0-324E-4FD5-8108-5A9F15BFD58F}" type="presParOf" srcId="{F93A5180-6D76-42A6-9966-3D1FA3755FD1}" destId="{0BBCCAEC-A755-46A7-8593-EA6F886ED7F1}" srcOrd="3" destOrd="0" presId="urn:microsoft.com/office/officeart/2005/8/layout/hList7"/>
    <dgm:cxn modelId="{D39D557D-D512-4C42-A79B-DDBF68493C75}" type="presParOf" srcId="{9F5263D5-B8F0-44E0-B674-DC8578A84E00}" destId="{3FF5BD04-A6D9-46A5-9B1D-B20A5A836472}" srcOrd="1" destOrd="0" presId="urn:microsoft.com/office/officeart/2005/8/layout/hList7"/>
    <dgm:cxn modelId="{101F9B74-527B-4339-B4E6-667E56CC0672}" type="presParOf" srcId="{9F5263D5-B8F0-44E0-B674-DC8578A84E00}" destId="{016F893F-1ADF-47C7-8BE9-AF38E62FBF33}" srcOrd="2" destOrd="0" presId="urn:microsoft.com/office/officeart/2005/8/layout/hList7"/>
    <dgm:cxn modelId="{FF26ADEF-0359-4CBE-88F8-2D90A6868CF1}" type="presParOf" srcId="{016F893F-1ADF-47C7-8BE9-AF38E62FBF33}" destId="{AA04EEEC-C9B8-4489-AE71-DF3256776FF8}" srcOrd="0" destOrd="0" presId="urn:microsoft.com/office/officeart/2005/8/layout/hList7"/>
    <dgm:cxn modelId="{4F14C4B4-B45D-4D48-8A23-3927A1055A28}" type="presParOf" srcId="{016F893F-1ADF-47C7-8BE9-AF38E62FBF33}" destId="{EE4DD19C-A4A3-4419-A408-AE7D82EC5BA3}" srcOrd="1" destOrd="0" presId="urn:microsoft.com/office/officeart/2005/8/layout/hList7"/>
    <dgm:cxn modelId="{91ADC331-9200-47E1-958B-A31126437589}" type="presParOf" srcId="{016F893F-1ADF-47C7-8BE9-AF38E62FBF33}" destId="{C62AC4DA-A36C-4213-9E29-FBC25986C1A0}" srcOrd="2" destOrd="0" presId="urn:microsoft.com/office/officeart/2005/8/layout/hList7"/>
    <dgm:cxn modelId="{4E9707DB-6079-49FA-B645-A3026E830455}" type="presParOf" srcId="{016F893F-1ADF-47C7-8BE9-AF38E62FBF33}" destId="{B5C1068A-11EB-4FFA-9261-39AEB6BBA056}" srcOrd="3" destOrd="0" presId="urn:microsoft.com/office/officeart/2005/8/layout/hList7"/>
    <dgm:cxn modelId="{65DF3C09-D18F-43E4-BD0C-E3A9DBBB3713}" type="presParOf" srcId="{9F5263D5-B8F0-44E0-B674-DC8578A84E00}" destId="{2DF08F87-EF1D-4885-9534-72515809BFA9}" srcOrd="3" destOrd="0" presId="urn:microsoft.com/office/officeart/2005/8/layout/hList7"/>
    <dgm:cxn modelId="{8E998BC9-C55D-422E-80D5-A2E84089DA29}" type="presParOf" srcId="{9F5263D5-B8F0-44E0-B674-DC8578A84E00}" destId="{F4D1C9C1-FDB9-4B43-BD6B-56166E09F5DE}" srcOrd="4" destOrd="0" presId="urn:microsoft.com/office/officeart/2005/8/layout/hList7"/>
    <dgm:cxn modelId="{8A8BDBDA-DABE-4DC1-8DF9-89EF50420C30}" type="presParOf" srcId="{F4D1C9C1-FDB9-4B43-BD6B-56166E09F5DE}" destId="{4A065D46-30C3-42CE-84E2-0D9F52B8EF2B}" srcOrd="0" destOrd="0" presId="urn:microsoft.com/office/officeart/2005/8/layout/hList7"/>
    <dgm:cxn modelId="{5F404943-DC37-495E-948C-A5AA683167CA}" type="presParOf" srcId="{F4D1C9C1-FDB9-4B43-BD6B-56166E09F5DE}" destId="{30A5FDBB-2F99-4730-800D-0D19F8AE22B6}" srcOrd="1" destOrd="0" presId="urn:microsoft.com/office/officeart/2005/8/layout/hList7"/>
    <dgm:cxn modelId="{F55F3C57-D641-4BCA-BB9A-97F848CFAFC3}" type="presParOf" srcId="{F4D1C9C1-FDB9-4B43-BD6B-56166E09F5DE}" destId="{4893C523-7572-418C-A553-7FD8A775BE9B}" srcOrd="2" destOrd="0" presId="urn:microsoft.com/office/officeart/2005/8/layout/hList7"/>
    <dgm:cxn modelId="{0D66EA7C-5BB6-4AC6-B939-F8D03D423B83}" type="presParOf" srcId="{F4D1C9C1-FDB9-4B43-BD6B-56166E09F5DE}" destId="{4F5445B9-EB41-4F9F-ACA5-F48F943EAB38}" srcOrd="3" destOrd="0" presId="urn:microsoft.com/office/officeart/2005/8/layout/hList7"/>
    <dgm:cxn modelId="{CC051EF5-BA0B-4654-8605-EC2E128A803A}" type="presParOf" srcId="{9F5263D5-B8F0-44E0-B674-DC8578A84E00}" destId="{58A268D3-BFCA-4FCF-9A2F-B87A76FBA037}" srcOrd="5" destOrd="0" presId="urn:microsoft.com/office/officeart/2005/8/layout/hList7"/>
    <dgm:cxn modelId="{01E2339D-5F3F-4289-8715-813A4EAF3B0B}" type="presParOf" srcId="{9F5263D5-B8F0-44E0-B674-DC8578A84E00}" destId="{0A608626-4343-47CD-B7C8-E08E697D823D}" srcOrd="6" destOrd="0" presId="urn:microsoft.com/office/officeart/2005/8/layout/hList7"/>
    <dgm:cxn modelId="{05EC8A2C-EBDE-4A18-BBAD-ACE66D0B0BE1}" type="presParOf" srcId="{0A608626-4343-47CD-B7C8-E08E697D823D}" destId="{5A83A9EA-5A0B-438E-BCCF-B12F705E8454}" srcOrd="0" destOrd="0" presId="urn:microsoft.com/office/officeart/2005/8/layout/hList7"/>
    <dgm:cxn modelId="{FE7C8054-ABDA-438F-BA9E-1F5FA32C8964}" type="presParOf" srcId="{0A608626-4343-47CD-B7C8-E08E697D823D}" destId="{4ACA8DAF-94CC-4361-BADE-1E29656A0758}" srcOrd="1" destOrd="0" presId="urn:microsoft.com/office/officeart/2005/8/layout/hList7"/>
    <dgm:cxn modelId="{BCCA8F46-4035-492F-907A-0C74341E162B}" type="presParOf" srcId="{0A608626-4343-47CD-B7C8-E08E697D823D}" destId="{4D81B735-67EF-4A00-9401-07F0FF8D1E55}" srcOrd="2" destOrd="0" presId="urn:microsoft.com/office/officeart/2005/8/layout/hList7"/>
    <dgm:cxn modelId="{FA58B987-F266-46B6-B008-57E47FE8E342}" type="presParOf" srcId="{0A608626-4343-47CD-B7C8-E08E697D823D}" destId="{D1C63949-4B50-4C2D-A24B-2EB0028727E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6A4EF0-3738-4A08-BF13-1727DA499E0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DAFA7648-7ABA-4DDB-8C18-3C006CD98A5F}">
      <dgm:prSet phldrT="[Text]"/>
      <dgm:spPr>
        <a:solidFill>
          <a:schemeClr val="accent1">
            <a:lumMod val="75000"/>
          </a:schemeClr>
        </a:solidFill>
      </dgm:spPr>
      <dgm:t>
        <a:bodyPr/>
        <a:lstStyle/>
        <a:p>
          <a:r>
            <a:rPr lang="en-US" dirty="0"/>
            <a:t>Purchasing Department</a:t>
          </a:r>
        </a:p>
      </dgm:t>
    </dgm:pt>
    <dgm:pt modelId="{867F5A44-637D-43B8-8E4B-FC49DCBA8BB7}" type="parTrans" cxnId="{54429B28-8083-41C8-B9C8-89BDE6096CD4}">
      <dgm:prSet/>
      <dgm:spPr/>
      <dgm:t>
        <a:bodyPr/>
        <a:lstStyle/>
        <a:p>
          <a:endParaRPr lang="en-US"/>
        </a:p>
      </dgm:t>
    </dgm:pt>
    <dgm:pt modelId="{97A42160-88A5-4864-BF77-E7723A5844BA}" type="sibTrans" cxnId="{54429B28-8083-41C8-B9C8-89BDE6096CD4}">
      <dgm:prSet/>
      <dgm:spPr/>
      <dgm:t>
        <a:bodyPr/>
        <a:lstStyle/>
        <a:p>
          <a:endParaRPr lang="en-US"/>
        </a:p>
      </dgm:t>
    </dgm:pt>
    <dgm:pt modelId="{D6AC47D7-D3BA-442A-816D-A667969E3FCD}">
      <dgm:prSet phldrT="[Text]"/>
      <dgm:spPr>
        <a:solidFill>
          <a:schemeClr val="accent1">
            <a:lumMod val="75000"/>
          </a:schemeClr>
        </a:solidFill>
      </dgm:spPr>
      <dgm:t>
        <a:bodyPr/>
        <a:lstStyle/>
        <a:p>
          <a:r>
            <a:rPr lang="en-US" dirty="0"/>
            <a:t>&lt; $50,000 =</a:t>
          </a:r>
        </a:p>
        <a:p>
          <a:r>
            <a:rPr lang="en-US" dirty="0"/>
            <a:t> requisition to vendors for quotes</a:t>
          </a:r>
        </a:p>
      </dgm:t>
    </dgm:pt>
    <dgm:pt modelId="{8B6EC566-2831-4941-BC78-E0B7632DA15B}" type="parTrans" cxnId="{0CCAE7EC-957A-4CDE-AD69-1273E2C495A8}">
      <dgm:prSet/>
      <dgm:spPr/>
      <dgm:t>
        <a:bodyPr/>
        <a:lstStyle/>
        <a:p>
          <a:endParaRPr lang="en-US"/>
        </a:p>
      </dgm:t>
    </dgm:pt>
    <dgm:pt modelId="{524825D8-E341-4BE1-8D6C-1DA991057789}" type="sibTrans" cxnId="{0CCAE7EC-957A-4CDE-AD69-1273E2C495A8}">
      <dgm:prSet/>
      <dgm:spPr/>
      <dgm:t>
        <a:bodyPr/>
        <a:lstStyle/>
        <a:p>
          <a:endParaRPr lang="en-US"/>
        </a:p>
      </dgm:t>
    </dgm:pt>
    <dgm:pt modelId="{0983A7BC-A00A-4280-B6DF-BB22BC464537}">
      <dgm:prSet phldrT="[Text]"/>
      <dgm:spPr>
        <a:solidFill>
          <a:schemeClr val="accent1">
            <a:lumMod val="75000"/>
          </a:schemeClr>
        </a:solidFill>
      </dgm:spPr>
      <dgm:t>
        <a:bodyPr/>
        <a:lstStyle/>
        <a:p>
          <a:r>
            <a:rPr lang="en-US" dirty="0"/>
            <a:t>&gt; $50,000 = </a:t>
          </a:r>
        </a:p>
        <a:p>
          <a:r>
            <a:rPr lang="en-US" dirty="0"/>
            <a:t>Board authorization, advertised for bids</a:t>
          </a:r>
        </a:p>
      </dgm:t>
    </dgm:pt>
    <dgm:pt modelId="{5D03C52F-49C8-4084-8C03-4BA485755762}" type="parTrans" cxnId="{A573AF77-72D3-4465-BE12-A046134CCBE9}">
      <dgm:prSet/>
      <dgm:spPr/>
      <dgm:t>
        <a:bodyPr/>
        <a:lstStyle/>
        <a:p>
          <a:endParaRPr lang="en-US"/>
        </a:p>
      </dgm:t>
    </dgm:pt>
    <dgm:pt modelId="{B964647F-11AA-4B99-A6FF-B95A5411A204}" type="sibTrans" cxnId="{A573AF77-72D3-4465-BE12-A046134CCBE9}">
      <dgm:prSet/>
      <dgm:spPr/>
      <dgm:t>
        <a:bodyPr/>
        <a:lstStyle/>
        <a:p>
          <a:endParaRPr lang="en-US"/>
        </a:p>
      </dgm:t>
    </dgm:pt>
    <dgm:pt modelId="{82FC389B-43D4-4517-BBE0-53E94861FBE8}" type="pres">
      <dgm:prSet presAssocID="{186A4EF0-3738-4A08-BF13-1727DA499E0E}" presName="hierChild1" presStyleCnt="0">
        <dgm:presLayoutVars>
          <dgm:orgChart val="1"/>
          <dgm:chPref val="1"/>
          <dgm:dir/>
          <dgm:animOne val="branch"/>
          <dgm:animLvl val="lvl"/>
          <dgm:resizeHandles/>
        </dgm:presLayoutVars>
      </dgm:prSet>
      <dgm:spPr/>
    </dgm:pt>
    <dgm:pt modelId="{A037F076-F87A-43F4-B412-F892464BB752}" type="pres">
      <dgm:prSet presAssocID="{DAFA7648-7ABA-4DDB-8C18-3C006CD98A5F}" presName="hierRoot1" presStyleCnt="0">
        <dgm:presLayoutVars>
          <dgm:hierBranch val="init"/>
        </dgm:presLayoutVars>
      </dgm:prSet>
      <dgm:spPr/>
    </dgm:pt>
    <dgm:pt modelId="{310AA521-BC33-4C30-88E6-E1DE3ACD5B76}" type="pres">
      <dgm:prSet presAssocID="{DAFA7648-7ABA-4DDB-8C18-3C006CD98A5F}" presName="rootComposite1" presStyleCnt="0"/>
      <dgm:spPr/>
    </dgm:pt>
    <dgm:pt modelId="{27EEC2A6-2912-4FE7-861A-7B54AFA89870}" type="pres">
      <dgm:prSet presAssocID="{DAFA7648-7ABA-4DDB-8C18-3C006CD98A5F}" presName="rootText1" presStyleLbl="node0" presStyleIdx="0" presStyleCnt="1" custScaleY="50903" custLinFactNeighborX="-2148">
        <dgm:presLayoutVars>
          <dgm:chPref val="3"/>
        </dgm:presLayoutVars>
      </dgm:prSet>
      <dgm:spPr/>
    </dgm:pt>
    <dgm:pt modelId="{ED2E12FA-32E1-4D2C-8C7B-F38075FD9620}" type="pres">
      <dgm:prSet presAssocID="{DAFA7648-7ABA-4DDB-8C18-3C006CD98A5F}" presName="rootConnector1" presStyleLbl="node1" presStyleIdx="0" presStyleCnt="0"/>
      <dgm:spPr/>
    </dgm:pt>
    <dgm:pt modelId="{FFD54837-DAE9-4AEE-A088-1D7758D03DB0}" type="pres">
      <dgm:prSet presAssocID="{DAFA7648-7ABA-4DDB-8C18-3C006CD98A5F}" presName="hierChild2" presStyleCnt="0"/>
      <dgm:spPr/>
    </dgm:pt>
    <dgm:pt modelId="{3E45BCC6-B6A2-41EB-8C2E-BD6358CB53FD}" type="pres">
      <dgm:prSet presAssocID="{8B6EC566-2831-4941-BC78-E0B7632DA15B}" presName="Name37" presStyleLbl="parChTrans1D2" presStyleIdx="0" presStyleCnt="2"/>
      <dgm:spPr/>
    </dgm:pt>
    <dgm:pt modelId="{914D0FFD-AE22-4645-8ACB-69E85A21CC88}" type="pres">
      <dgm:prSet presAssocID="{D6AC47D7-D3BA-442A-816D-A667969E3FCD}" presName="hierRoot2" presStyleCnt="0">
        <dgm:presLayoutVars>
          <dgm:hierBranch val="init"/>
        </dgm:presLayoutVars>
      </dgm:prSet>
      <dgm:spPr/>
    </dgm:pt>
    <dgm:pt modelId="{08C4A55E-5E2F-4BF0-8B28-27350B13EEE7}" type="pres">
      <dgm:prSet presAssocID="{D6AC47D7-D3BA-442A-816D-A667969E3FCD}" presName="rootComposite" presStyleCnt="0"/>
      <dgm:spPr/>
    </dgm:pt>
    <dgm:pt modelId="{F530D1B2-7310-4D9C-986B-60750BAB2E97}" type="pres">
      <dgm:prSet presAssocID="{D6AC47D7-D3BA-442A-816D-A667969E3FCD}" presName="rootText" presStyleLbl="node2" presStyleIdx="0" presStyleCnt="2">
        <dgm:presLayoutVars>
          <dgm:chPref val="3"/>
        </dgm:presLayoutVars>
      </dgm:prSet>
      <dgm:spPr/>
    </dgm:pt>
    <dgm:pt modelId="{DF2EEA7E-C133-4321-A1C7-306F51527431}" type="pres">
      <dgm:prSet presAssocID="{D6AC47D7-D3BA-442A-816D-A667969E3FCD}" presName="rootConnector" presStyleLbl="node2" presStyleIdx="0" presStyleCnt="2"/>
      <dgm:spPr/>
    </dgm:pt>
    <dgm:pt modelId="{88F3EC2B-77CE-4AD1-B509-4B9984539A7F}" type="pres">
      <dgm:prSet presAssocID="{D6AC47D7-D3BA-442A-816D-A667969E3FCD}" presName="hierChild4" presStyleCnt="0"/>
      <dgm:spPr/>
    </dgm:pt>
    <dgm:pt modelId="{C83D22FF-BE43-455B-B550-134312928A9F}" type="pres">
      <dgm:prSet presAssocID="{D6AC47D7-D3BA-442A-816D-A667969E3FCD}" presName="hierChild5" presStyleCnt="0"/>
      <dgm:spPr/>
    </dgm:pt>
    <dgm:pt modelId="{D6071212-799F-4E11-A7EE-396C5F84EE67}" type="pres">
      <dgm:prSet presAssocID="{5D03C52F-49C8-4084-8C03-4BA485755762}" presName="Name37" presStyleLbl="parChTrans1D2" presStyleIdx="1" presStyleCnt="2"/>
      <dgm:spPr/>
    </dgm:pt>
    <dgm:pt modelId="{4675C121-19A7-4FE2-8D14-8CC6E75A6404}" type="pres">
      <dgm:prSet presAssocID="{0983A7BC-A00A-4280-B6DF-BB22BC464537}" presName="hierRoot2" presStyleCnt="0">
        <dgm:presLayoutVars>
          <dgm:hierBranch val="init"/>
        </dgm:presLayoutVars>
      </dgm:prSet>
      <dgm:spPr/>
    </dgm:pt>
    <dgm:pt modelId="{A71341F5-73EF-4F89-AEEB-8580B814A9C9}" type="pres">
      <dgm:prSet presAssocID="{0983A7BC-A00A-4280-B6DF-BB22BC464537}" presName="rootComposite" presStyleCnt="0"/>
      <dgm:spPr/>
    </dgm:pt>
    <dgm:pt modelId="{C8CB3ACD-B4C1-40B3-8965-BF66D421FE1C}" type="pres">
      <dgm:prSet presAssocID="{0983A7BC-A00A-4280-B6DF-BB22BC464537}" presName="rootText" presStyleLbl="node2" presStyleIdx="1" presStyleCnt="2">
        <dgm:presLayoutVars>
          <dgm:chPref val="3"/>
        </dgm:presLayoutVars>
      </dgm:prSet>
      <dgm:spPr/>
    </dgm:pt>
    <dgm:pt modelId="{E603584E-5AC8-435D-A7DE-4FFAC21243B8}" type="pres">
      <dgm:prSet presAssocID="{0983A7BC-A00A-4280-B6DF-BB22BC464537}" presName="rootConnector" presStyleLbl="node2" presStyleIdx="1" presStyleCnt="2"/>
      <dgm:spPr/>
    </dgm:pt>
    <dgm:pt modelId="{CF4F146A-30A0-4A6B-B150-818D53B84A7D}" type="pres">
      <dgm:prSet presAssocID="{0983A7BC-A00A-4280-B6DF-BB22BC464537}" presName="hierChild4" presStyleCnt="0"/>
      <dgm:spPr/>
    </dgm:pt>
    <dgm:pt modelId="{3F568714-9E24-4371-A6FA-3D0CC7505E06}" type="pres">
      <dgm:prSet presAssocID="{0983A7BC-A00A-4280-B6DF-BB22BC464537}" presName="hierChild5" presStyleCnt="0"/>
      <dgm:spPr/>
    </dgm:pt>
    <dgm:pt modelId="{907C0E2F-70C4-4464-8FE0-51F4D70BBDB6}" type="pres">
      <dgm:prSet presAssocID="{DAFA7648-7ABA-4DDB-8C18-3C006CD98A5F}" presName="hierChild3" presStyleCnt="0"/>
      <dgm:spPr/>
    </dgm:pt>
  </dgm:ptLst>
  <dgm:cxnLst>
    <dgm:cxn modelId="{5BA90903-068D-4401-BBA7-0FAF050EA19D}" type="presOf" srcId="{D6AC47D7-D3BA-442A-816D-A667969E3FCD}" destId="{F530D1B2-7310-4D9C-986B-60750BAB2E97}" srcOrd="0" destOrd="0" presId="urn:microsoft.com/office/officeart/2005/8/layout/orgChart1"/>
    <dgm:cxn modelId="{E9D5AC08-4A1D-45BD-97D3-8A20EB6F72BE}" type="presOf" srcId="{0983A7BC-A00A-4280-B6DF-BB22BC464537}" destId="{C8CB3ACD-B4C1-40B3-8965-BF66D421FE1C}" srcOrd="0" destOrd="0" presId="urn:microsoft.com/office/officeart/2005/8/layout/orgChart1"/>
    <dgm:cxn modelId="{949FDF10-F7E7-4E55-981A-C5A902954E34}" type="presOf" srcId="{8B6EC566-2831-4941-BC78-E0B7632DA15B}" destId="{3E45BCC6-B6A2-41EB-8C2E-BD6358CB53FD}" srcOrd="0" destOrd="0" presId="urn:microsoft.com/office/officeart/2005/8/layout/orgChart1"/>
    <dgm:cxn modelId="{ED951F22-AF83-4D65-AEAF-1838C906E5FF}" type="presOf" srcId="{DAFA7648-7ABA-4DDB-8C18-3C006CD98A5F}" destId="{27EEC2A6-2912-4FE7-861A-7B54AFA89870}" srcOrd="0" destOrd="0" presId="urn:microsoft.com/office/officeart/2005/8/layout/orgChart1"/>
    <dgm:cxn modelId="{54429B28-8083-41C8-B9C8-89BDE6096CD4}" srcId="{186A4EF0-3738-4A08-BF13-1727DA499E0E}" destId="{DAFA7648-7ABA-4DDB-8C18-3C006CD98A5F}" srcOrd="0" destOrd="0" parTransId="{867F5A44-637D-43B8-8E4B-FC49DCBA8BB7}" sibTransId="{97A42160-88A5-4864-BF77-E7723A5844BA}"/>
    <dgm:cxn modelId="{8434ED31-28E5-41B8-B21F-71D109C9E399}" type="presOf" srcId="{D6AC47D7-D3BA-442A-816D-A667969E3FCD}" destId="{DF2EEA7E-C133-4321-A1C7-306F51527431}" srcOrd="1" destOrd="0" presId="urn:microsoft.com/office/officeart/2005/8/layout/orgChart1"/>
    <dgm:cxn modelId="{5F1FB141-04AB-483D-9CE1-70459419D3CE}" type="presOf" srcId="{5D03C52F-49C8-4084-8C03-4BA485755762}" destId="{D6071212-799F-4E11-A7EE-396C5F84EE67}" srcOrd="0" destOrd="0" presId="urn:microsoft.com/office/officeart/2005/8/layout/orgChart1"/>
    <dgm:cxn modelId="{981D1963-B379-46B5-B2A0-415D31F1505A}" type="presOf" srcId="{0983A7BC-A00A-4280-B6DF-BB22BC464537}" destId="{E603584E-5AC8-435D-A7DE-4FFAC21243B8}" srcOrd="1" destOrd="0" presId="urn:microsoft.com/office/officeart/2005/8/layout/orgChart1"/>
    <dgm:cxn modelId="{A573AF77-72D3-4465-BE12-A046134CCBE9}" srcId="{DAFA7648-7ABA-4DDB-8C18-3C006CD98A5F}" destId="{0983A7BC-A00A-4280-B6DF-BB22BC464537}" srcOrd="1" destOrd="0" parTransId="{5D03C52F-49C8-4084-8C03-4BA485755762}" sibTransId="{B964647F-11AA-4B99-A6FF-B95A5411A204}"/>
    <dgm:cxn modelId="{E9DD518D-A22F-44ED-800F-D1419BC5CB72}" type="presOf" srcId="{186A4EF0-3738-4A08-BF13-1727DA499E0E}" destId="{82FC389B-43D4-4517-BBE0-53E94861FBE8}" srcOrd="0" destOrd="0" presId="urn:microsoft.com/office/officeart/2005/8/layout/orgChart1"/>
    <dgm:cxn modelId="{701B6A9D-5DBB-4309-A21A-876F80B87391}" type="presOf" srcId="{DAFA7648-7ABA-4DDB-8C18-3C006CD98A5F}" destId="{ED2E12FA-32E1-4D2C-8C7B-F38075FD9620}" srcOrd="1" destOrd="0" presId="urn:microsoft.com/office/officeart/2005/8/layout/orgChart1"/>
    <dgm:cxn modelId="{0CCAE7EC-957A-4CDE-AD69-1273E2C495A8}" srcId="{DAFA7648-7ABA-4DDB-8C18-3C006CD98A5F}" destId="{D6AC47D7-D3BA-442A-816D-A667969E3FCD}" srcOrd="0" destOrd="0" parTransId="{8B6EC566-2831-4941-BC78-E0B7632DA15B}" sibTransId="{524825D8-E341-4BE1-8D6C-1DA991057789}"/>
    <dgm:cxn modelId="{36AA43FA-2AC5-4391-B545-77DD4D9329FB}" type="presParOf" srcId="{82FC389B-43D4-4517-BBE0-53E94861FBE8}" destId="{A037F076-F87A-43F4-B412-F892464BB752}" srcOrd="0" destOrd="0" presId="urn:microsoft.com/office/officeart/2005/8/layout/orgChart1"/>
    <dgm:cxn modelId="{682FAA65-62D5-49AC-AE59-4527E58D8D3F}" type="presParOf" srcId="{A037F076-F87A-43F4-B412-F892464BB752}" destId="{310AA521-BC33-4C30-88E6-E1DE3ACD5B76}" srcOrd="0" destOrd="0" presId="urn:microsoft.com/office/officeart/2005/8/layout/orgChart1"/>
    <dgm:cxn modelId="{8858B7BA-0D89-4321-9A04-594592875021}" type="presParOf" srcId="{310AA521-BC33-4C30-88E6-E1DE3ACD5B76}" destId="{27EEC2A6-2912-4FE7-861A-7B54AFA89870}" srcOrd="0" destOrd="0" presId="urn:microsoft.com/office/officeart/2005/8/layout/orgChart1"/>
    <dgm:cxn modelId="{6B3AC7B4-D352-4306-AE3F-955160A6BE0D}" type="presParOf" srcId="{310AA521-BC33-4C30-88E6-E1DE3ACD5B76}" destId="{ED2E12FA-32E1-4D2C-8C7B-F38075FD9620}" srcOrd="1" destOrd="0" presId="urn:microsoft.com/office/officeart/2005/8/layout/orgChart1"/>
    <dgm:cxn modelId="{9E7A7007-E7FA-4BC0-9C1C-ECF1F99AD2D0}" type="presParOf" srcId="{A037F076-F87A-43F4-B412-F892464BB752}" destId="{FFD54837-DAE9-4AEE-A088-1D7758D03DB0}" srcOrd="1" destOrd="0" presId="urn:microsoft.com/office/officeart/2005/8/layout/orgChart1"/>
    <dgm:cxn modelId="{857646A4-5D0F-4DC8-84E2-220CA86C6DDF}" type="presParOf" srcId="{FFD54837-DAE9-4AEE-A088-1D7758D03DB0}" destId="{3E45BCC6-B6A2-41EB-8C2E-BD6358CB53FD}" srcOrd="0" destOrd="0" presId="urn:microsoft.com/office/officeart/2005/8/layout/orgChart1"/>
    <dgm:cxn modelId="{D8512954-87FD-4BAA-B38E-6C33393F3AA8}" type="presParOf" srcId="{FFD54837-DAE9-4AEE-A088-1D7758D03DB0}" destId="{914D0FFD-AE22-4645-8ACB-69E85A21CC88}" srcOrd="1" destOrd="0" presId="urn:microsoft.com/office/officeart/2005/8/layout/orgChart1"/>
    <dgm:cxn modelId="{91FA11A0-7748-4253-998A-885A1C160E9E}" type="presParOf" srcId="{914D0FFD-AE22-4645-8ACB-69E85A21CC88}" destId="{08C4A55E-5E2F-4BF0-8B28-27350B13EEE7}" srcOrd="0" destOrd="0" presId="urn:microsoft.com/office/officeart/2005/8/layout/orgChart1"/>
    <dgm:cxn modelId="{9DB4E7BA-26EC-4A68-B14E-AA88863637BD}" type="presParOf" srcId="{08C4A55E-5E2F-4BF0-8B28-27350B13EEE7}" destId="{F530D1B2-7310-4D9C-986B-60750BAB2E97}" srcOrd="0" destOrd="0" presId="urn:microsoft.com/office/officeart/2005/8/layout/orgChart1"/>
    <dgm:cxn modelId="{0EAB855D-FADB-42EF-9A21-900E5487449F}" type="presParOf" srcId="{08C4A55E-5E2F-4BF0-8B28-27350B13EEE7}" destId="{DF2EEA7E-C133-4321-A1C7-306F51527431}" srcOrd="1" destOrd="0" presId="urn:microsoft.com/office/officeart/2005/8/layout/orgChart1"/>
    <dgm:cxn modelId="{65F48899-514E-4527-85D1-D466A665DA40}" type="presParOf" srcId="{914D0FFD-AE22-4645-8ACB-69E85A21CC88}" destId="{88F3EC2B-77CE-4AD1-B509-4B9984539A7F}" srcOrd="1" destOrd="0" presId="urn:microsoft.com/office/officeart/2005/8/layout/orgChart1"/>
    <dgm:cxn modelId="{BFE1728F-EA63-4011-98BE-9F3EC078539F}" type="presParOf" srcId="{914D0FFD-AE22-4645-8ACB-69E85A21CC88}" destId="{C83D22FF-BE43-455B-B550-134312928A9F}" srcOrd="2" destOrd="0" presId="urn:microsoft.com/office/officeart/2005/8/layout/orgChart1"/>
    <dgm:cxn modelId="{F6B78E4A-5488-4962-83A7-EF691F0E44A5}" type="presParOf" srcId="{FFD54837-DAE9-4AEE-A088-1D7758D03DB0}" destId="{D6071212-799F-4E11-A7EE-396C5F84EE67}" srcOrd="2" destOrd="0" presId="urn:microsoft.com/office/officeart/2005/8/layout/orgChart1"/>
    <dgm:cxn modelId="{5E0C2202-ECD3-477E-8383-DCBBF58E95F4}" type="presParOf" srcId="{FFD54837-DAE9-4AEE-A088-1D7758D03DB0}" destId="{4675C121-19A7-4FE2-8D14-8CC6E75A6404}" srcOrd="3" destOrd="0" presId="urn:microsoft.com/office/officeart/2005/8/layout/orgChart1"/>
    <dgm:cxn modelId="{5A71D98E-0030-49E0-9C0A-51D3C1D88734}" type="presParOf" srcId="{4675C121-19A7-4FE2-8D14-8CC6E75A6404}" destId="{A71341F5-73EF-4F89-AEEB-8580B814A9C9}" srcOrd="0" destOrd="0" presId="urn:microsoft.com/office/officeart/2005/8/layout/orgChart1"/>
    <dgm:cxn modelId="{6DBBB6A9-D87E-4319-9EC5-C79329425019}" type="presParOf" srcId="{A71341F5-73EF-4F89-AEEB-8580B814A9C9}" destId="{C8CB3ACD-B4C1-40B3-8965-BF66D421FE1C}" srcOrd="0" destOrd="0" presId="urn:microsoft.com/office/officeart/2005/8/layout/orgChart1"/>
    <dgm:cxn modelId="{7EAB05FE-BEDE-4A84-A03C-E08636324BAB}" type="presParOf" srcId="{A71341F5-73EF-4F89-AEEB-8580B814A9C9}" destId="{E603584E-5AC8-435D-A7DE-4FFAC21243B8}" srcOrd="1" destOrd="0" presId="urn:microsoft.com/office/officeart/2005/8/layout/orgChart1"/>
    <dgm:cxn modelId="{EF92E8C3-91EF-41C0-BBD3-DCF974CFE140}" type="presParOf" srcId="{4675C121-19A7-4FE2-8D14-8CC6E75A6404}" destId="{CF4F146A-30A0-4A6B-B150-818D53B84A7D}" srcOrd="1" destOrd="0" presId="urn:microsoft.com/office/officeart/2005/8/layout/orgChart1"/>
    <dgm:cxn modelId="{2F827B97-8B72-400C-B53C-09D0132EC34F}" type="presParOf" srcId="{4675C121-19A7-4FE2-8D14-8CC6E75A6404}" destId="{3F568714-9E24-4371-A6FA-3D0CC7505E06}" srcOrd="2" destOrd="0" presId="urn:microsoft.com/office/officeart/2005/8/layout/orgChart1"/>
    <dgm:cxn modelId="{67FCEF06-487C-441A-8C65-F00AE8389831}" type="presParOf" srcId="{A037F076-F87A-43F4-B412-F892464BB752}" destId="{907C0E2F-70C4-4464-8FE0-51F4D70BBDB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7C972-713C-419C-8EAF-56936EB8B238}">
      <dsp:nvSpPr>
        <dsp:cNvPr id="0" name=""/>
        <dsp:cNvSpPr/>
      </dsp:nvSpPr>
      <dsp:spPr>
        <a:xfrm>
          <a:off x="1847" y="0"/>
          <a:ext cx="1936700" cy="5562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100000"/>
            </a:lnSpc>
            <a:spcBef>
              <a:spcPct val="0"/>
            </a:spcBef>
            <a:spcAft>
              <a:spcPct val="35000"/>
            </a:spcAft>
            <a:buNone/>
          </a:pPr>
          <a:r>
            <a:rPr lang="en-US" sz="2100" kern="1200" dirty="0"/>
            <a:t>Engineering &amp; Construction</a:t>
          </a:r>
        </a:p>
        <a:p>
          <a:pPr marL="0" lvl="0" indent="0" algn="ctr" defTabSz="933450">
            <a:lnSpc>
              <a:spcPct val="90000"/>
            </a:lnSpc>
            <a:spcBef>
              <a:spcPct val="0"/>
            </a:spcBef>
            <a:spcAft>
              <a:spcPct val="35000"/>
            </a:spcAft>
            <a:buNone/>
          </a:pPr>
          <a:r>
            <a:rPr lang="en-US" sz="2100" kern="1200" dirty="0"/>
            <a:t>(CIP)</a:t>
          </a:r>
        </a:p>
      </dsp:txBody>
      <dsp:txXfrm>
        <a:off x="1847" y="2225040"/>
        <a:ext cx="1936700" cy="2225040"/>
      </dsp:txXfrm>
    </dsp:sp>
    <dsp:sp modelId="{0BBCCAEC-A755-46A7-8593-EA6F886ED7F1}">
      <dsp:nvSpPr>
        <dsp:cNvPr id="0" name=""/>
        <dsp:cNvSpPr/>
      </dsp:nvSpPr>
      <dsp:spPr>
        <a:xfrm>
          <a:off x="59948" y="333756"/>
          <a:ext cx="1820498" cy="185234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04EEEC-C9B8-4489-AE71-DF3256776FF8}">
      <dsp:nvSpPr>
        <dsp:cNvPr id="0" name=""/>
        <dsp:cNvSpPr/>
      </dsp:nvSpPr>
      <dsp:spPr>
        <a:xfrm>
          <a:off x="1996649" y="0"/>
          <a:ext cx="1936700" cy="5562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Watershed</a:t>
          </a:r>
        </a:p>
        <a:p>
          <a:pPr marL="0" lvl="0" indent="0" algn="ctr" defTabSz="933450">
            <a:lnSpc>
              <a:spcPct val="90000"/>
            </a:lnSpc>
            <a:spcBef>
              <a:spcPct val="0"/>
            </a:spcBef>
            <a:spcAft>
              <a:spcPct val="35000"/>
            </a:spcAft>
            <a:buNone/>
          </a:pPr>
          <a:r>
            <a:rPr lang="en-US" sz="2100" kern="1200" dirty="0"/>
            <a:t>Programs</a:t>
          </a:r>
        </a:p>
        <a:p>
          <a:pPr marL="0" lvl="0" indent="0" algn="ctr" defTabSz="933450">
            <a:lnSpc>
              <a:spcPct val="90000"/>
            </a:lnSpc>
            <a:spcBef>
              <a:spcPct val="0"/>
            </a:spcBef>
            <a:spcAft>
              <a:spcPct val="35000"/>
            </a:spcAft>
            <a:buNone/>
          </a:pPr>
          <a:r>
            <a:rPr lang="en-US" sz="2100" kern="1200" dirty="0"/>
            <a:t>(</a:t>
          </a:r>
          <a:r>
            <a:rPr lang="en-US" sz="2100" kern="1200" dirty="0" err="1"/>
            <a:t>Stormwater</a:t>
          </a:r>
          <a:r>
            <a:rPr lang="en-US" sz="2100" kern="1200" dirty="0"/>
            <a:t>)</a:t>
          </a:r>
        </a:p>
      </dsp:txBody>
      <dsp:txXfrm>
        <a:off x="1996649" y="2225040"/>
        <a:ext cx="1936700" cy="2225040"/>
      </dsp:txXfrm>
    </dsp:sp>
    <dsp:sp modelId="{B5C1068A-11EB-4FFA-9261-39AEB6BBA056}">
      <dsp:nvSpPr>
        <dsp:cNvPr id="0" name=""/>
        <dsp:cNvSpPr/>
      </dsp:nvSpPr>
      <dsp:spPr>
        <a:xfrm>
          <a:off x="2054750" y="333756"/>
          <a:ext cx="1820498" cy="185234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065D46-30C3-42CE-84E2-0D9F52B8EF2B}">
      <dsp:nvSpPr>
        <dsp:cNvPr id="0" name=""/>
        <dsp:cNvSpPr/>
      </dsp:nvSpPr>
      <dsp:spPr>
        <a:xfrm>
          <a:off x="3991450" y="0"/>
          <a:ext cx="1936700" cy="5562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Operations</a:t>
          </a:r>
        </a:p>
      </dsp:txBody>
      <dsp:txXfrm>
        <a:off x="3991450" y="2225040"/>
        <a:ext cx="1936700" cy="2225040"/>
      </dsp:txXfrm>
    </dsp:sp>
    <dsp:sp modelId="{4F5445B9-EB41-4F9F-ACA5-F48F943EAB38}">
      <dsp:nvSpPr>
        <dsp:cNvPr id="0" name=""/>
        <dsp:cNvSpPr/>
      </dsp:nvSpPr>
      <dsp:spPr>
        <a:xfrm>
          <a:off x="4049551" y="333756"/>
          <a:ext cx="1820498" cy="185234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83A9EA-5A0B-438E-BCCF-B12F705E8454}">
      <dsp:nvSpPr>
        <dsp:cNvPr id="0" name=""/>
        <dsp:cNvSpPr/>
      </dsp:nvSpPr>
      <dsp:spPr>
        <a:xfrm>
          <a:off x="5986251" y="0"/>
          <a:ext cx="1936700" cy="5562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Materials</a:t>
          </a:r>
        </a:p>
        <a:p>
          <a:pPr marL="0" lvl="0" indent="0" algn="ctr" defTabSz="933450">
            <a:lnSpc>
              <a:spcPct val="90000"/>
            </a:lnSpc>
            <a:spcBef>
              <a:spcPct val="0"/>
            </a:spcBef>
            <a:spcAft>
              <a:spcPct val="35000"/>
            </a:spcAft>
            <a:buNone/>
          </a:pPr>
          <a:r>
            <a:rPr lang="en-US" sz="2100" kern="1200" dirty="0"/>
            <a:t>&amp; </a:t>
          </a:r>
        </a:p>
        <a:p>
          <a:pPr marL="0" lvl="0" indent="0" algn="ctr" defTabSz="933450">
            <a:lnSpc>
              <a:spcPct val="90000"/>
            </a:lnSpc>
            <a:spcBef>
              <a:spcPct val="0"/>
            </a:spcBef>
            <a:spcAft>
              <a:spcPct val="35000"/>
            </a:spcAft>
            <a:buNone/>
          </a:pPr>
          <a:r>
            <a:rPr lang="en-US" sz="2100" kern="1200" dirty="0"/>
            <a:t>Services</a:t>
          </a:r>
        </a:p>
      </dsp:txBody>
      <dsp:txXfrm>
        <a:off x="5986251" y="2225040"/>
        <a:ext cx="1936700" cy="2225040"/>
      </dsp:txXfrm>
    </dsp:sp>
    <dsp:sp modelId="{D1C63949-4B50-4C2D-A24B-2EB0028727E1}">
      <dsp:nvSpPr>
        <dsp:cNvPr id="0" name=""/>
        <dsp:cNvSpPr/>
      </dsp:nvSpPr>
      <dsp:spPr>
        <a:xfrm>
          <a:off x="6044352" y="333756"/>
          <a:ext cx="1820498" cy="185234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8E1913-1DC8-43B2-9D44-D2DC0424E0B9}">
      <dsp:nvSpPr>
        <dsp:cNvPr id="0" name=""/>
        <dsp:cNvSpPr/>
      </dsp:nvSpPr>
      <dsp:spPr>
        <a:xfrm>
          <a:off x="316991" y="4450080"/>
          <a:ext cx="7290816" cy="83439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7C972-713C-419C-8EAF-56936EB8B238}">
      <dsp:nvSpPr>
        <dsp:cNvPr id="0" name=""/>
        <dsp:cNvSpPr/>
      </dsp:nvSpPr>
      <dsp:spPr>
        <a:xfrm>
          <a:off x="1847" y="0"/>
          <a:ext cx="1936700" cy="5562600"/>
        </a:xfrm>
        <a:prstGeom prst="roundRect">
          <a:avLst>
            <a:gd name="adj" fmla="val 10000"/>
          </a:avLst>
        </a:prstGeom>
        <a:solidFill>
          <a:srgbClr val="0F6FC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100000"/>
            </a:lnSpc>
            <a:spcBef>
              <a:spcPct val="0"/>
            </a:spcBef>
            <a:spcAft>
              <a:spcPct val="35000"/>
            </a:spcAft>
            <a:buNone/>
          </a:pPr>
          <a:r>
            <a:rPr lang="en-US" sz="2100" kern="1200" dirty="0"/>
            <a:t>Engineering &amp; Construction</a:t>
          </a:r>
        </a:p>
        <a:p>
          <a:pPr marL="0" lvl="0" indent="0" algn="ctr" defTabSz="933450">
            <a:lnSpc>
              <a:spcPct val="90000"/>
            </a:lnSpc>
            <a:spcBef>
              <a:spcPct val="0"/>
            </a:spcBef>
            <a:spcAft>
              <a:spcPct val="35000"/>
            </a:spcAft>
            <a:buNone/>
          </a:pPr>
          <a:r>
            <a:rPr lang="en-US" sz="2100" kern="1200" dirty="0"/>
            <a:t>(CIP)</a:t>
          </a:r>
        </a:p>
      </dsp:txBody>
      <dsp:txXfrm>
        <a:off x="1847" y="2225040"/>
        <a:ext cx="1936700" cy="2225040"/>
      </dsp:txXfrm>
    </dsp:sp>
    <dsp:sp modelId="{0BBCCAEC-A755-46A7-8593-EA6F886ED7F1}">
      <dsp:nvSpPr>
        <dsp:cNvPr id="0" name=""/>
        <dsp:cNvSpPr/>
      </dsp:nvSpPr>
      <dsp:spPr>
        <a:xfrm>
          <a:off x="59948" y="333756"/>
          <a:ext cx="1820498" cy="185234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04EEEC-C9B8-4489-AE71-DF3256776FF8}">
      <dsp:nvSpPr>
        <dsp:cNvPr id="0" name=""/>
        <dsp:cNvSpPr/>
      </dsp:nvSpPr>
      <dsp:spPr>
        <a:xfrm>
          <a:off x="1996649" y="0"/>
          <a:ext cx="1936700" cy="5562600"/>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Watershed</a:t>
          </a:r>
        </a:p>
        <a:p>
          <a:pPr marL="0" lvl="0" indent="0" algn="ctr" defTabSz="933450">
            <a:lnSpc>
              <a:spcPct val="90000"/>
            </a:lnSpc>
            <a:spcBef>
              <a:spcPct val="0"/>
            </a:spcBef>
            <a:spcAft>
              <a:spcPct val="35000"/>
            </a:spcAft>
            <a:buNone/>
          </a:pPr>
          <a:r>
            <a:rPr lang="en-US" sz="2100" kern="1200" dirty="0"/>
            <a:t>Programs</a:t>
          </a:r>
        </a:p>
        <a:p>
          <a:pPr marL="0" lvl="0" indent="0" algn="ctr" defTabSz="933450">
            <a:lnSpc>
              <a:spcPct val="90000"/>
            </a:lnSpc>
            <a:spcBef>
              <a:spcPct val="0"/>
            </a:spcBef>
            <a:spcAft>
              <a:spcPct val="35000"/>
            </a:spcAft>
            <a:buNone/>
          </a:pPr>
          <a:r>
            <a:rPr lang="en-US" sz="2100" kern="1200" dirty="0"/>
            <a:t>(</a:t>
          </a:r>
          <a:r>
            <a:rPr lang="en-US" sz="2100" kern="1200" dirty="0" err="1"/>
            <a:t>Stormwater</a:t>
          </a:r>
          <a:r>
            <a:rPr lang="en-US" sz="2100" kern="1200" dirty="0"/>
            <a:t>)</a:t>
          </a:r>
        </a:p>
      </dsp:txBody>
      <dsp:txXfrm>
        <a:off x="1996649" y="2225040"/>
        <a:ext cx="1936700" cy="2225040"/>
      </dsp:txXfrm>
    </dsp:sp>
    <dsp:sp modelId="{B5C1068A-11EB-4FFA-9261-39AEB6BBA056}">
      <dsp:nvSpPr>
        <dsp:cNvPr id="0" name=""/>
        <dsp:cNvSpPr/>
      </dsp:nvSpPr>
      <dsp:spPr>
        <a:xfrm>
          <a:off x="2054750" y="333756"/>
          <a:ext cx="1820498" cy="185234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065D46-30C3-42CE-84E2-0D9F52B8EF2B}">
      <dsp:nvSpPr>
        <dsp:cNvPr id="0" name=""/>
        <dsp:cNvSpPr/>
      </dsp:nvSpPr>
      <dsp:spPr>
        <a:xfrm>
          <a:off x="3991450" y="0"/>
          <a:ext cx="1936700" cy="5562600"/>
        </a:xfrm>
        <a:prstGeom prst="roundRect">
          <a:avLst>
            <a:gd name="adj" fmla="val 10000"/>
          </a:avLst>
        </a:prstGeom>
        <a:solidFill>
          <a:srgbClr val="BFBF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Operations</a:t>
          </a:r>
        </a:p>
      </dsp:txBody>
      <dsp:txXfrm>
        <a:off x="3991450" y="2225040"/>
        <a:ext cx="1936700" cy="2225040"/>
      </dsp:txXfrm>
    </dsp:sp>
    <dsp:sp modelId="{4F5445B9-EB41-4F9F-ACA5-F48F943EAB38}">
      <dsp:nvSpPr>
        <dsp:cNvPr id="0" name=""/>
        <dsp:cNvSpPr/>
      </dsp:nvSpPr>
      <dsp:spPr>
        <a:xfrm>
          <a:off x="4049551" y="333756"/>
          <a:ext cx="1820498" cy="185234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83A9EA-5A0B-438E-BCCF-B12F705E8454}">
      <dsp:nvSpPr>
        <dsp:cNvPr id="0" name=""/>
        <dsp:cNvSpPr/>
      </dsp:nvSpPr>
      <dsp:spPr>
        <a:xfrm>
          <a:off x="5986251" y="0"/>
          <a:ext cx="1936700" cy="5562600"/>
        </a:xfrm>
        <a:prstGeom prst="roundRect">
          <a:avLst>
            <a:gd name="adj" fmla="val 10000"/>
          </a:avLst>
        </a:prstGeom>
        <a:solidFill>
          <a:srgbClr val="BFBF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Materials</a:t>
          </a:r>
        </a:p>
        <a:p>
          <a:pPr marL="0" lvl="0" indent="0" algn="ctr" defTabSz="933450">
            <a:lnSpc>
              <a:spcPct val="90000"/>
            </a:lnSpc>
            <a:spcBef>
              <a:spcPct val="0"/>
            </a:spcBef>
            <a:spcAft>
              <a:spcPct val="35000"/>
            </a:spcAft>
            <a:buNone/>
          </a:pPr>
          <a:r>
            <a:rPr lang="en-US" sz="2100" kern="1200" dirty="0"/>
            <a:t>&amp; </a:t>
          </a:r>
        </a:p>
        <a:p>
          <a:pPr marL="0" lvl="0" indent="0" algn="ctr" defTabSz="933450">
            <a:lnSpc>
              <a:spcPct val="90000"/>
            </a:lnSpc>
            <a:spcBef>
              <a:spcPct val="0"/>
            </a:spcBef>
            <a:spcAft>
              <a:spcPct val="35000"/>
            </a:spcAft>
            <a:buNone/>
          </a:pPr>
          <a:r>
            <a:rPr lang="en-US" sz="2100" kern="1200" dirty="0"/>
            <a:t>Services</a:t>
          </a:r>
        </a:p>
      </dsp:txBody>
      <dsp:txXfrm>
        <a:off x="5986251" y="2225040"/>
        <a:ext cx="1936700" cy="2225040"/>
      </dsp:txXfrm>
    </dsp:sp>
    <dsp:sp modelId="{D1C63949-4B50-4C2D-A24B-2EB0028727E1}">
      <dsp:nvSpPr>
        <dsp:cNvPr id="0" name=""/>
        <dsp:cNvSpPr/>
      </dsp:nvSpPr>
      <dsp:spPr>
        <a:xfrm>
          <a:off x="6044352" y="333756"/>
          <a:ext cx="1820498" cy="185234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8E1913-1DC8-43B2-9D44-D2DC0424E0B9}">
      <dsp:nvSpPr>
        <dsp:cNvPr id="0" name=""/>
        <dsp:cNvSpPr/>
      </dsp:nvSpPr>
      <dsp:spPr>
        <a:xfrm>
          <a:off x="316991" y="4450080"/>
          <a:ext cx="7290816" cy="83439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7C972-713C-419C-8EAF-56936EB8B238}">
      <dsp:nvSpPr>
        <dsp:cNvPr id="0" name=""/>
        <dsp:cNvSpPr/>
      </dsp:nvSpPr>
      <dsp:spPr>
        <a:xfrm>
          <a:off x="1847" y="0"/>
          <a:ext cx="1936700" cy="5562600"/>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100000"/>
            </a:lnSpc>
            <a:spcBef>
              <a:spcPct val="0"/>
            </a:spcBef>
            <a:spcAft>
              <a:spcPct val="35000"/>
            </a:spcAft>
            <a:buNone/>
          </a:pPr>
          <a:r>
            <a:rPr lang="en-US" sz="2100" kern="1200" dirty="0"/>
            <a:t>Engineering &amp; Construction</a:t>
          </a:r>
        </a:p>
        <a:p>
          <a:pPr marL="0" lvl="0" indent="0" algn="ctr" defTabSz="933450">
            <a:lnSpc>
              <a:spcPct val="90000"/>
            </a:lnSpc>
            <a:spcBef>
              <a:spcPct val="0"/>
            </a:spcBef>
            <a:spcAft>
              <a:spcPct val="35000"/>
            </a:spcAft>
            <a:buNone/>
          </a:pPr>
          <a:r>
            <a:rPr lang="en-US" sz="2100" kern="1200" dirty="0"/>
            <a:t>(CIP)</a:t>
          </a:r>
        </a:p>
      </dsp:txBody>
      <dsp:txXfrm>
        <a:off x="1847" y="2225040"/>
        <a:ext cx="1936700" cy="2225040"/>
      </dsp:txXfrm>
    </dsp:sp>
    <dsp:sp modelId="{0BBCCAEC-A755-46A7-8593-EA6F886ED7F1}">
      <dsp:nvSpPr>
        <dsp:cNvPr id="0" name=""/>
        <dsp:cNvSpPr/>
      </dsp:nvSpPr>
      <dsp:spPr>
        <a:xfrm>
          <a:off x="59948" y="333756"/>
          <a:ext cx="1820498" cy="185234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04EEEC-C9B8-4489-AE71-DF3256776FF8}">
      <dsp:nvSpPr>
        <dsp:cNvPr id="0" name=""/>
        <dsp:cNvSpPr/>
      </dsp:nvSpPr>
      <dsp:spPr>
        <a:xfrm>
          <a:off x="1996649" y="0"/>
          <a:ext cx="1936700" cy="5562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Watershed</a:t>
          </a:r>
        </a:p>
        <a:p>
          <a:pPr marL="0" lvl="0" indent="0" algn="ctr" defTabSz="933450">
            <a:lnSpc>
              <a:spcPct val="90000"/>
            </a:lnSpc>
            <a:spcBef>
              <a:spcPct val="0"/>
            </a:spcBef>
            <a:spcAft>
              <a:spcPct val="35000"/>
            </a:spcAft>
            <a:buNone/>
          </a:pPr>
          <a:r>
            <a:rPr lang="en-US" sz="2100" kern="1200" dirty="0"/>
            <a:t>Programs</a:t>
          </a:r>
        </a:p>
        <a:p>
          <a:pPr marL="0" lvl="0" indent="0" algn="ctr" defTabSz="933450">
            <a:lnSpc>
              <a:spcPct val="90000"/>
            </a:lnSpc>
            <a:spcBef>
              <a:spcPct val="0"/>
            </a:spcBef>
            <a:spcAft>
              <a:spcPct val="35000"/>
            </a:spcAft>
            <a:buNone/>
          </a:pPr>
          <a:r>
            <a:rPr lang="en-US" sz="2100" kern="1200" dirty="0"/>
            <a:t>(</a:t>
          </a:r>
          <a:r>
            <a:rPr lang="en-US" sz="2100" kern="1200" dirty="0" err="1"/>
            <a:t>Stormwater</a:t>
          </a:r>
          <a:r>
            <a:rPr lang="en-US" sz="2100" kern="1200" dirty="0"/>
            <a:t>)</a:t>
          </a:r>
        </a:p>
      </dsp:txBody>
      <dsp:txXfrm>
        <a:off x="1996649" y="2225040"/>
        <a:ext cx="1936700" cy="2225040"/>
      </dsp:txXfrm>
    </dsp:sp>
    <dsp:sp modelId="{B5C1068A-11EB-4FFA-9261-39AEB6BBA056}">
      <dsp:nvSpPr>
        <dsp:cNvPr id="0" name=""/>
        <dsp:cNvSpPr/>
      </dsp:nvSpPr>
      <dsp:spPr>
        <a:xfrm>
          <a:off x="2054750" y="333756"/>
          <a:ext cx="1820498" cy="185234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065D46-30C3-42CE-84E2-0D9F52B8EF2B}">
      <dsp:nvSpPr>
        <dsp:cNvPr id="0" name=""/>
        <dsp:cNvSpPr/>
      </dsp:nvSpPr>
      <dsp:spPr>
        <a:xfrm>
          <a:off x="3991450" y="0"/>
          <a:ext cx="1936700" cy="5562600"/>
        </a:xfrm>
        <a:prstGeom prst="roundRect">
          <a:avLst>
            <a:gd name="adj" fmla="val 10000"/>
          </a:avLst>
        </a:prstGeom>
        <a:solidFill>
          <a:srgbClr val="BFBF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Operations</a:t>
          </a:r>
        </a:p>
      </dsp:txBody>
      <dsp:txXfrm>
        <a:off x="3991450" y="2225040"/>
        <a:ext cx="1936700" cy="2225040"/>
      </dsp:txXfrm>
    </dsp:sp>
    <dsp:sp modelId="{4F5445B9-EB41-4F9F-ACA5-F48F943EAB38}">
      <dsp:nvSpPr>
        <dsp:cNvPr id="0" name=""/>
        <dsp:cNvSpPr/>
      </dsp:nvSpPr>
      <dsp:spPr>
        <a:xfrm>
          <a:off x="4049551" y="333756"/>
          <a:ext cx="1820498" cy="185234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83A9EA-5A0B-438E-BCCF-B12F705E8454}">
      <dsp:nvSpPr>
        <dsp:cNvPr id="0" name=""/>
        <dsp:cNvSpPr/>
      </dsp:nvSpPr>
      <dsp:spPr>
        <a:xfrm>
          <a:off x="5986251" y="0"/>
          <a:ext cx="1936700" cy="5562600"/>
        </a:xfrm>
        <a:prstGeom prst="roundRect">
          <a:avLst>
            <a:gd name="adj" fmla="val 10000"/>
          </a:avLst>
        </a:prstGeom>
        <a:solidFill>
          <a:srgbClr val="BFBF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Materials</a:t>
          </a:r>
        </a:p>
        <a:p>
          <a:pPr marL="0" lvl="0" indent="0" algn="ctr" defTabSz="933450">
            <a:lnSpc>
              <a:spcPct val="90000"/>
            </a:lnSpc>
            <a:spcBef>
              <a:spcPct val="0"/>
            </a:spcBef>
            <a:spcAft>
              <a:spcPct val="35000"/>
            </a:spcAft>
            <a:buNone/>
          </a:pPr>
          <a:r>
            <a:rPr lang="en-US" sz="2100" kern="1200" dirty="0"/>
            <a:t>&amp; </a:t>
          </a:r>
        </a:p>
        <a:p>
          <a:pPr marL="0" lvl="0" indent="0" algn="ctr" defTabSz="933450">
            <a:lnSpc>
              <a:spcPct val="90000"/>
            </a:lnSpc>
            <a:spcBef>
              <a:spcPct val="0"/>
            </a:spcBef>
            <a:spcAft>
              <a:spcPct val="35000"/>
            </a:spcAft>
            <a:buNone/>
          </a:pPr>
          <a:r>
            <a:rPr lang="en-US" sz="2100" kern="1200" dirty="0"/>
            <a:t>Services</a:t>
          </a:r>
        </a:p>
      </dsp:txBody>
      <dsp:txXfrm>
        <a:off x="5986251" y="2225040"/>
        <a:ext cx="1936700" cy="2225040"/>
      </dsp:txXfrm>
    </dsp:sp>
    <dsp:sp modelId="{D1C63949-4B50-4C2D-A24B-2EB0028727E1}">
      <dsp:nvSpPr>
        <dsp:cNvPr id="0" name=""/>
        <dsp:cNvSpPr/>
      </dsp:nvSpPr>
      <dsp:spPr>
        <a:xfrm>
          <a:off x="6044352" y="333756"/>
          <a:ext cx="1820498" cy="185234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8E1913-1DC8-43B2-9D44-D2DC0424E0B9}">
      <dsp:nvSpPr>
        <dsp:cNvPr id="0" name=""/>
        <dsp:cNvSpPr/>
      </dsp:nvSpPr>
      <dsp:spPr>
        <a:xfrm>
          <a:off x="316991" y="4450080"/>
          <a:ext cx="7290816" cy="83439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7C972-713C-419C-8EAF-56936EB8B238}">
      <dsp:nvSpPr>
        <dsp:cNvPr id="0" name=""/>
        <dsp:cNvSpPr/>
      </dsp:nvSpPr>
      <dsp:spPr>
        <a:xfrm>
          <a:off x="1847" y="0"/>
          <a:ext cx="1936700" cy="5562600"/>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100000"/>
            </a:lnSpc>
            <a:spcBef>
              <a:spcPct val="0"/>
            </a:spcBef>
            <a:spcAft>
              <a:spcPct val="35000"/>
            </a:spcAft>
            <a:buNone/>
          </a:pPr>
          <a:r>
            <a:rPr lang="en-US" sz="2100" kern="1200" dirty="0"/>
            <a:t>Engineering &amp; Construction</a:t>
          </a:r>
        </a:p>
        <a:p>
          <a:pPr marL="0" lvl="0" indent="0" algn="ctr" defTabSz="933450">
            <a:lnSpc>
              <a:spcPct val="90000"/>
            </a:lnSpc>
            <a:spcBef>
              <a:spcPct val="0"/>
            </a:spcBef>
            <a:spcAft>
              <a:spcPct val="35000"/>
            </a:spcAft>
            <a:buNone/>
          </a:pPr>
          <a:r>
            <a:rPr lang="en-US" sz="2100" kern="1200" dirty="0"/>
            <a:t>(CIP)</a:t>
          </a:r>
        </a:p>
      </dsp:txBody>
      <dsp:txXfrm>
        <a:off x="1847" y="2225040"/>
        <a:ext cx="1936700" cy="2225040"/>
      </dsp:txXfrm>
    </dsp:sp>
    <dsp:sp modelId="{0BBCCAEC-A755-46A7-8593-EA6F886ED7F1}">
      <dsp:nvSpPr>
        <dsp:cNvPr id="0" name=""/>
        <dsp:cNvSpPr/>
      </dsp:nvSpPr>
      <dsp:spPr>
        <a:xfrm>
          <a:off x="59948" y="333756"/>
          <a:ext cx="1820498" cy="185234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04EEEC-C9B8-4489-AE71-DF3256776FF8}">
      <dsp:nvSpPr>
        <dsp:cNvPr id="0" name=""/>
        <dsp:cNvSpPr/>
      </dsp:nvSpPr>
      <dsp:spPr>
        <a:xfrm>
          <a:off x="1996649" y="0"/>
          <a:ext cx="1936700" cy="5562600"/>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Watershed</a:t>
          </a:r>
        </a:p>
        <a:p>
          <a:pPr marL="0" lvl="0" indent="0" algn="ctr" defTabSz="933450">
            <a:lnSpc>
              <a:spcPct val="90000"/>
            </a:lnSpc>
            <a:spcBef>
              <a:spcPct val="0"/>
            </a:spcBef>
            <a:spcAft>
              <a:spcPct val="35000"/>
            </a:spcAft>
            <a:buNone/>
          </a:pPr>
          <a:r>
            <a:rPr lang="en-US" sz="2100" kern="1200" dirty="0"/>
            <a:t>Programs</a:t>
          </a:r>
        </a:p>
        <a:p>
          <a:pPr marL="0" lvl="0" indent="0" algn="ctr" defTabSz="933450">
            <a:lnSpc>
              <a:spcPct val="90000"/>
            </a:lnSpc>
            <a:spcBef>
              <a:spcPct val="0"/>
            </a:spcBef>
            <a:spcAft>
              <a:spcPct val="35000"/>
            </a:spcAft>
            <a:buNone/>
          </a:pPr>
          <a:r>
            <a:rPr lang="en-US" sz="2100" kern="1200" dirty="0"/>
            <a:t>(</a:t>
          </a:r>
          <a:r>
            <a:rPr lang="en-US" sz="2100" kern="1200" dirty="0" err="1"/>
            <a:t>Stormwater</a:t>
          </a:r>
          <a:r>
            <a:rPr lang="en-US" sz="2100" kern="1200" dirty="0"/>
            <a:t>)</a:t>
          </a:r>
        </a:p>
      </dsp:txBody>
      <dsp:txXfrm>
        <a:off x="1996649" y="2225040"/>
        <a:ext cx="1936700" cy="2225040"/>
      </dsp:txXfrm>
    </dsp:sp>
    <dsp:sp modelId="{B5C1068A-11EB-4FFA-9261-39AEB6BBA056}">
      <dsp:nvSpPr>
        <dsp:cNvPr id="0" name=""/>
        <dsp:cNvSpPr/>
      </dsp:nvSpPr>
      <dsp:spPr>
        <a:xfrm>
          <a:off x="2054750" y="333756"/>
          <a:ext cx="1820498" cy="185234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065D46-30C3-42CE-84E2-0D9F52B8EF2B}">
      <dsp:nvSpPr>
        <dsp:cNvPr id="0" name=""/>
        <dsp:cNvSpPr/>
      </dsp:nvSpPr>
      <dsp:spPr>
        <a:xfrm>
          <a:off x="3991450" y="0"/>
          <a:ext cx="1936700" cy="5562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Operations</a:t>
          </a:r>
        </a:p>
      </dsp:txBody>
      <dsp:txXfrm>
        <a:off x="3991450" y="2225040"/>
        <a:ext cx="1936700" cy="2225040"/>
      </dsp:txXfrm>
    </dsp:sp>
    <dsp:sp modelId="{4F5445B9-EB41-4F9F-ACA5-F48F943EAB38}">
      <dsp:nvSpPr>
        <dsp:cNvPr id="0" name=""/>
        <dsp:cNvSpPr/>
      </dsp:nvSpPr>
      <dsp:spPr>
        <a:xfrm>
          <a:off x="4049551" y="333756"/>
          <a:ext cx="1820498" cy="185234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83A9EA-5A0B-438E-BCCF-B12F705E8454}">
      <dsp:nvSpPr>
        <dsp:cNvPr id="0" name=""/>
        <dsp:cNvSpPr/>
      </dsp:nvSpPr>
      <dsp:spPr>
        <a:xfrm>
          <a:off x="5986251" y="0"/>
          <a:ext cx="1936700" cy="5562600"/>
        </a:xfrm>
        <a:prstGeom prst="roundRect">
          <a:avLst>
            <a:gd name="adj" fmla="val 10000"/>
          </a:avLst>
        </a:prstGeom>
        <a:solidFill>
          <a:srgbClr val="BFBF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Materials</a:t>
          </a:r>
        </a:p>
        <a:p>
          <a:pPr marL="0" lvl="0" indent="0" algn="ctr" defTabSz="933450">
            <a:lnSpc>
              <a:spcPct val="90000"/>
            </a:lnSpc>
            <a:spcBef>
              <a:spcPct val="0"/>
            </a:spcBef>
            <a:spcAft>
              <a:spcPct val="35000"/>
            </a:spcAft>
            <a:buNone/>
          </a:pPr>
          <a:r>
            <a:rPr lang="en-US" sz="2100" kern="1200" dirty="0"/>
            <a:t>&amp; </a:t>
          </a:r>
        </a:p>
        <a:p>
          <a:pPr marL="0" lvl="0" indent="0" algn="ctr" defTabSz="933450">
            <a:lnSpc>
              <a:spcPct val="90000"/>
            </a:lnSpc>
            <a:spcBef>
              <a:spcPct val="0"/>
            </a:spcBef>
            <a:spcAft>
              <a:spcPct val="35000"/>
            </a:spcAft>
            <a:buNone/>
          </a:pPr>
          <a:r>
            <a:rPr lang="en-US" sz="2100" kern="1200" dirty="0"/>
            <a:t>Services</a:t>
          </a:r>
        </a:p>
      </dsp:txBody>
      <dsp:txXfrm>
        <a:off x="5986251" y="2225040"/>
        <a:ext cx="1936700" cy="2225040"/>
      </dsp:txXfrm>
    </dsp:sp>
    <dsp:sp modelId="{D1C63949-4B50-4C2D-A24B-2EB0028727E1}">
      <dsp:nvSpPr>
        <dsp:cNvPr id="0" name=""/>
        <dsp:cNvSpPr/>
      </dsp:nvSpPr>
      <dsp:spPr>
        <a:xfrm>
          <a:off x="6044352" y="333756"/>
          <a:ext cx="1820498" cy="185234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8E1913-1DC8-43B2-9D44-D2DC0424E0B9}">
      <dsp:nvSpPr>
        <dsp:cNvPr id="0" name=""/>
        <dsp:cNvSpPr/>
      </dsp:nvSpPr>
      <dsp:spPr>
        <a:xfrm>
          <a:off x="316991" y="4450080"/>
          <a:ext cx="7290816" cy="83439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7C972-713C-419C-8EAF-56936EB8B238}">
      <dsp:nvSpPr>
        <dsp:cNvPr id="0" name=""/>
        <dsp:cNvSpPr/>
      </dsp:nvSpPr>
      <dsp:spPr>
        <a:xfrm>
          <a:off x="1847" y="0"/>
          <a:ext cx="1936700" cy="5562600"/>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100000"/>
            </a:lnSpc>
            <a:spcBef>
              <a:spcPct val="0"/>
            </a:spcBef>
            <a:spcAft>
              <a:spcPct val="35000"/>
            </a:spcAft>
            <a:buNone/>
          </a:pPr>
          <a:r>
            <a:rPr lang="en-US" sz="2100" kern="1200" dirty="0"/>
            <a:t>Engineering &amp; Construction</a:t>
          </a:r>
        </a:p>
        <a:p>
          <a:pPr marL="0" lvl="0" indent="0" algn="ctr" defTabSz="933450">
            <a:lnSpc>
              <a:spcPct val="90000"/>
            </a:lnSpc>
            <a:spcBef>
              <a:spcPct val="0"/>
            </a:spcBef>
            <a:spcAft>
              <a:spcPct val="35000"/>
            </a:spcAft>
            <a:buNone/>
          </a:pPr>
          <a:r>
            <a:rPr lang="en-US" sz="2100" kern="1200" dirty="0"/>
            <a:t>(CIP)</a:t>
          </a:r>
        </a:p>
      </dsp:txBody>
      <dsp:txXfrm>
        <a:off x="1847" y="2225040"/>
        <a:ext cx="1936700" cy="2225040"/>
      </dsp:txXfrm>
    </dsp:sp>
    <dsp:sp modelId="{0BBCCAEC-A755-46A7-8593-EA6F886ED7F1}">
      <dsp:nvSpPr>
        <dsp:cNvPr id="0" name=""/>
        <dsp:cNvSpPr/>
      </dsp:nvSpPr>
      <dsp:spPr>
        <a:xfrm>
          <a:off x="59948" y="333756"/>
          <a:ext cx="1820498" cy="185234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04EEEC-C9B8-4489-AE71-DF3256776FF8}">
      <dsp:nvSpPr>
        <dsp:cNvPr id="0" name=""/>
        <dsp:cNvSpPr/>
      </dsp:nvSpPr>
      <dsp:spPr>
        <a:xfrm>
          <a:off x="1996649" y="0"/>
          <a:ext cx="1936700" cy="5562600"/>
        </a:xfrm>
        <a:prstGeom prst="roundRect">
          <a:avLst>
            <a:gd name="adj" fmla="val 10000"/>
          </a:avLst>
        </a:prstGeom>
        <a:solidFill>
          <a:srgbClr val="BFBF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Watershed</a:t>
          </a:r>
        </a:p>
        <a:p>
          <a:pPr marL="0" lvl="0" indent="0" algn="ctr" defTabSz="933450">
            <a:lnSpc>
              <a:spcPct val="90000"/>
            </a:lnSpc>
            <a:spcBef>
              <a:spcPct val="0"/>
            </a:spcBef>
            <a:spcAft>
              <a:spcPct val="35000"/>
            </a:spcAft>
            <a:buNone/>
          </a:pPr>
          <a:r>
            <a:rPr lang="en-US" sz="2100" kern="1200" dirty="0"/>
            <a:t>Programs</a:t>
          </a:r>
        </a:p>
        <a:p>
          <a:pPr marL="0" lvl="0" indent="0" algn="ctr" defTabSz="933450">
            <a:lnSpc>
              <a:spcPct val="90000"/>
            </a:lnSpc>
            <a:spcBef>
              <a:spcPct val="0"/>
            </a:spcBef>
            <a:spcAft>
              <a:spcPct val="35000"/>
            </a:spcAft>
            <a:buNone/>
          </a:pPr>
          <a:r>
            <a:rPr lang="en-US" sz="2100" kern="1200" dirty="0"/>
            <a:t>(</a:t>
          </a:r>
          <a:r>
            <a:rPr lang="en-US" sz="2100" kern="1200" dirty="0" err="1"/>
            <a:t>Stormwater</a:t>
          </a:r>
          <a:r>
            <a:rPr lang="en-US" sz="2100" kern="1200" dirty="0"/>
            <a:t>)</a:t>
          </a:r>
        </a:p>
      </dsp:txBody>
      <dsp:txXfrm>
        <a:off x="1996649" y="2225040"/>
        <a:ext cx="1936700" cy="2225040"/>
      </dsp:txXfrm>
    </dsp:sp>
    <dsp:sp modelId="{B5C1068A-11EB-4FFA-9261-39AEB6BBA056}">
      <dsp:nvSpPr>
        <dsp:cNvPr id="0" name=""/>
        <dsp:cNvSpPr/>
      </dsp:nvSpPr>
      <dsp:spPr>
        <a:xfrm>
          <a:off x="2054750" y="333756"/>
          <a:ext cx="1820498" cy="185234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065D46-30C3-42CE-84E2-0D9F52B8EF2B}">
      <dsp:nvSpPr>
        <dsp:cNvPr id="0" name=""/>
        <dsp:cNvSpPr/>
      </dsp:nvSpPr>
      <dsp:spPr>
        <a:xfrm>
          <a:off x="3991450" y="0"/>
          <a:ext cx="1936700" cy="5562600"/>
        </a:xfrm>
        <a:prstGeom prst="roundRect">
          <a:avLst>
            <a:gd name="adj" fmla="val 10000"/>
          </a:avLst>
        </a:prstGeom>
        <a:solidFill>
          <a:srgbClr val="BFBF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Operations</a:t>
          </a:r>
        </a:p>
      </dsp:txBody>
      <dsp:txXfrm>
        <a:off x="3991450" y="2225040"/>
        <a:ext cx="1936700" cy="2225040"/>
      </dsp:txXfrm>
    </dsp:sp>
    <dsp:sp modelId="{4F5445B9-EB41-4F9F-ACA5-F48F943EAB38}">
      <dsp:nvSpPr>
        <dsp:cNvPr id="0" name=""/>
        <dsp:cNvSpPr/>
      </dsp:nvSpPr>
      <dsp:spPr>
        <a:xfrm>
          <a:off x="4049551" y="333756"/>
          <a:ext cx="1820498" cy="185234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83A9EA-5A0B-438E-BCCF-B12F705E8454}">
      <dsp:nvSpPr>
        <dsp:cNvPr id="0" name=""/>
        <dsp:cNvSpPr/>
      </dsp:nvSpPr>
      <dsp:spPr>
        <a:xfrm>
          <a:off x="5986251" y="0"/>
          <a:ext cx="1936700" cy="5562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Materials</a:t>
          </a:r>
        </a:p>
        <a:p>
          <a:pPr marL="0" lvl="0" indent="0" algn="ctr" defTabSz="933450">
            <a:lnSpc>
              <a:spcPct val="90000"/>
            </a:lnSpc>
            <a:spcBef>
              <a:spcPct val="0"/>
            </a:spcBef>
            <a:spcAft>
              <a:spcPct val="35000"/>
            </a:spcAft>
            <a:buNone/>
          </a:pPr>
          <a:r>
            <a:rPr lang="en-US" sz="2100" kern="1200" dirty="0"/>
            <a:t>&amp; </a:t>
          </a:r>
        </a:p>
        <a:p>
          <a:pPr marL="0" lvl="0" indent="0" algn="ctr" defTabSz="933450">
            <a:lnSpc>
              <a:spcPct val="90000"/>
            </a:lnSpc>
            <a:spcBef>
              <a:spcPct val="0"/>
            </a:spcBef>
            <a:spcAft>
              <a:spcPct val="35000"/>
            </a:spcAft>
            <a:buNone/>
          </a:pPr>
          <a:r>
            <a:rPr lang="en-US" sz="2100" kern="1200" dirty="0"/>
            <a:t>Services</a:t>
          </a:r>
        </a:p>
      </dsp:txBody>
      <dsp:txXfrm>
        <a:off x="5986251" y="2225040"/>
        <a:ext cx="1936700" cy="2225040"/>
      </dsp:txXfrm>
    </dsp:sp>
    <dsp:sp modelId="{D1C63949-4B50-4C2D-A24B-2EB0028727E1}">
      <dsp:nvSpPr>
        <dsp:cNvPr id="0" name=""/>
        <dsp:cNvSpPr/>
      </dsp:nvSpPr>
      <dsp:spPr>
        <a:xfrm>
          <a:off x="6044352" y="333756"/>
          <a:ext cx="1820498" cy="185234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8E1913-1DC8-43B2-9D44-D2DC0424E0B9}">
      <dsp:nvSpPr>
        <dsp:cNvPr id="0" name=""/>
        <dsp:cNvSpPr/>
      </dsp:nvSpPr>
      <dsp:spPr>
        <a:xfrm>
          <a:off x="316991" y="4450080"/>
          <a:ext cx="7290816" cy="83439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71212-799F-4E11-A7EE-396C5F84EE67}">
      <dsp:nvSpPr>
        <dsp:cNvPr id="0" name=""/>
        <dsp:cNvSpPr/>
      </dsp:nvSpPr>
      <dsp:spPr>
        <a:xfrm>
          <a:off x="3960131" y="1521110"/>
          <a:ext cx="2288581" cy="767146"/>
        </a:xfrm>
        <a:custGeom>
          <a:avLst/>
          <a:gdLst/>
          <a:ahLst/>
          <a:cxnLst/>
          <a:rect l="0" t="0" r="0" b="0"/>
          <a:pathLst>
            <a:path>
              <a:moveTo>
                <a:pt x="0" y="0"/>
              </a:moveTo>
              <a:lnTo>
                <a:pt x="0" y="383573"/>
              </a:lnTo>
              <a:lnTo>
                <a:pt x="2288581" y="383573"/>
              </a:lnTo>
              <a:lnTo>
                <a:pt x="2288581" y="7671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45BCC6-B6A2-41EB-8C2E-BD6358CB53FD}">
      <dsp:nvSpPr>
        <dsp:cNvPr id="0" name=""/>
        <dsp:cNvSpPr/>
      </dsp:nvSpPr>
      <dsp:spPr>
        <a:xfrm>
          <a:off x="1828486" y="1521110"/>
          <a:ext cx="2131644" cy="767146"/>
        </a:xfrm>
        <a:custGeom>
          <a:avLst/>
          <a:gdLst/>
          <a:ahLst/>
          <a:cxnLst/>
          <a:rect l="0" t="0" r="0" b="0"/>
          <a:pathLst>
            <a:path>
              <a:moveTo>
                <a:pt x="2131644" y="0"/>
              </a:moveTo>
              <a:lnTo>
                <a:pt x="2131644" y="383573"/>
              </a:lnTo>
              <a:lnTo>
                <a:pt x="0" y="383573"/>
              </a:lnTo>
              <a:lnTo>
                <a:pt x="0" y="7671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EEC2A6-2912-4FE7-861A-7B54AFA89870}">
      <dsp:nvSpPr>
        <dsp:cNvPr id="0" name=""/>
        <dsp:cNvSpPr/>
      </dsp:nvSpPr>
      <dsp:spPr>
        <a:xfrm>
          <a:off x="2133592" y="591346"/>
          <a:ext cx="3653079" cy="929763"/>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Purchasing Department</a:t>
          </a:r>
        </a:p>
      </dsp:txBody>
      <dsp:txXfrm>
        <a:off x="2133592" y="591346"/>
        <a:ext cx="3653079" cy="929763"/>
      </dsp:txXfrm>
    </dsp:sp>
    <dsp:sp modelId="{F530D1B2-7310-4D9C-986B-60750BAB2E97}">
      <dsp:nvSpPr>
        <dsp:cNvPr id="0" name=""/>
        <dsp:cNvSpPr/>
      </dsp:nvSpPr>
      <dsp:spPr>
        <a:xfrm>
          <a:off x="1947" y="2288256"/>
          <a:ext cx="3653079" cy="1826539"/>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&lt; $50,000 =</a:t>
          </a:r>
        </a:p>
        <a:p>
          <a:pPr marL="0" lvl="0" indent="0" algn="ctr" defTabSz="1377950">
            <a:lnSpc>
              <a:spcPct val="90000"/>
            </a:lnSpc>
            <a:spcBef>
              <a:spcPct val="0"/>
            </a:spcBef>
            <a:spcAft>
              <a:spcPct val="35000"/>
            </a:spcAft>
            <a:buNone/>
          </a:pPr>
          <a:r>
            <a:rPr lang="en-US" sz="3100" kern="1200" dirty="0"/>
            <a:t> requisition to vendors for quotes</a:t>
          </a:r>
        </a:p>
      </dsp:txBody>
      <dsp:txXfrm>
        <a:off x="1947" y="2288256"/>
        <a:ext cx="3653079" cy="1826539"/>
      </dsp:txXfrm>
    </dsp:sp>
    <dsp:sp modelId="{C8CB3ACD-B4C1-40B3-8965-BF66D421FE1C}">
      <dsp:nvSpPr>
        <dsp:cNvPr id="0" name=""/>
        <dsp:cNvSpPr/>
      </dsp:nvSpPr>
      <dsp:spPr>
        <a:xfrm>
          <a:off x="4422173" y="2288256"/>
          <a:ext cx="3653079" cy="1826539"/>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&gt; $50,000 = </a:t>
          </a:r>
        </a:p>
        <a:p>
          <a:pPr marL="0" lvl="0" indent="0" algn="ctr" defTabSz="1377950">
            <a:lnSpc>
              <a:spcPct val="90000"/>
            </a:lnSpc>
            <a:spcBef>
              <a:spcPct val="0"/>
            </a:spcBef>
            <a:spcAft>
              <a:spcPct val="35000"/>
            </a:spcAft>
            <a:buNone/>
          </a:pPr>
          <a:r>
            <a:rPr lang="en-US" sz="3100" kern="1200" dirty="0"/>
            <a:t>Board authorization, advertised for bids</a:t>
          </a:r>
        </a:p>
      </dsp:txBody>
      <dsp:txXfrm>
        <a:off x="4422173" y="2288256"/>
        <a:ext cx="3653079" cy="1826539"/>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1"/>
            <a:ext cx="3043343" cy="465857"/>
          </a:xfrm>
          <a:prstGeom prst="rect">
            <a:avLst/>
          </a:prstGeom>
          <a:noFill/>
          <a:ln w="9525">
            <a:noFill/>
            <a:miter lim="800000"/>
            <a:headEnd/>
            <a:tailEnd/>
          </a:ln>
          <a:effectLst/>
        </p:spPr>
        <p:txBody>
          <a:bodyPr vert="horz" wrap="square" lIns="93540" tIns="46769" rIns="93540" bIns="46769" numCol="1" anchor="t" anchorCtr="0" compatLnSpc="1">
            <a:prstTxWarp prst="textNoShape">
              <a:avLst/>
            </a:prstTxWarp>
          </a:bodyPr>
          <a:lstStyle>
            <a:lvl1pPr defTabSz="936368">
              <a:defRPr sz="1200">
                <a:latin typeface="Arial" charset="0"/>
                <a:ea typeface="+mn-ea"/>
              </a:defRPr>
            </a:lvl1pPr>
          </a:lstStyle>
          <a:p>
            <a:pPr>
              <a:defRPr/>
            </a:pPr>
            <a:endParaRPr lang="en-US"/>
          </a:p>
        </p:txBody>
      </p:sp>
      <p:sp>
        <p:nvSpPr>
          <p:cNvPr id="44035" name="Rectangle 3"/>
          <p:cNvSpPr>
            <a:spLocks noGrp="1" noChangeArrowheads="1"/>
          </p:cNvSpPr>
          <p:nvPr>
            <p:ph type="dt" sz="quarter" idx="1"/>
          </p:nvPr>
        </p:nvSpPr>
        <p:spPr bwMode="auto">
          <a:xfrm>
            <a:off x="3978132" y="1"/>
            <a:ext cx="3043343" cy="465857"/>
          </a:xfrm>
          <a:prstGeom prst="rect">
            <a:avLst/>
          </a:prstGeom>
          <a:noFill/>
          <a:ln w="9525">
            <a:noFill/>
            <a:miter lim="800000"/>
            <a:headEnd/>
            <a:tailEnd/>
          </a:ln>
          <a:effectLst/>
        </p:spPr>
        <p:txBody>
          <a:bodyPr vert="horz" wrap="square" lIns="93540" tIns="46769" rIns="93540" bIns="46769" numCol="1" anchor="t" anchorCtr="0" compatLnSpc="1">
            <a:prstTxWarp prst="textNoShape">
              <a:avLst/>
            </a:prstTxWarp>
          </a:bodyPr>
          <a:lstStyle>
            <a:lvl1pPr algn="r" defTabSz="936368">
              <a:defRPr sz="1200">
                <a:latin typeface="Arial" charset="0"/>
                <a:ea typeface="+mn-ea"/>
              </a:defRPr>
            </a:lvl1pPr>
          </a:lstStyle>
          <a:p>
            <a:pPr>
              <a:defRPr/>
            </a:pPr>
            <a:endParaRPr lang="en-US"/>
          </a:p>
        </p:txBody>
      </p:sp>
      <p:sp>
        <p:nvSpPr>
          <p:cNvPr id="44036" name="Rectangle 4"/>
          <p:cNvSpPr>
            <a:spLocks noGrp="1" noChangeArrowheads="1"/>
          </p:cNvSpPr>
          <p:nvPr>
            <p:ph type="ftr" sz="quarter" idx="2"/>
          </p:nvPr>
        </p:nvSpPr>
        <p:spPr bwMode="auto">
          <a:xfrm>
            <a:off x="0" y="8841638"/>
            <a:ext cx="3043343" cy="465857"/>
          </a:xfrm>
          <a:prstGeom prst="rect">
            <a:avLst/>
          </a:prstGeom>
          <a:noFill/>
          <a:ln w="9525">
            <a:noFill/>
            <a:miter lim="800000"/>
            <a:headEnd/>
            <a:tailEnd/>
          </a:ln>
          <a:effectLst/>
        </p:spPr>
        <p:txBody>
          <a:bodyPr vert="horz" wrap="square" lIns="93540" tIns="46769" rIns="93540" bIns="46769" numCol="1" anchor="b" anchorCtr="0" compatLnSpc="1">
            <a:prstTxWarp prst="textNoShape">
              <a:avLst/>
            </a:prstTxWarp>
          </a:bodyPr>
          <a:lstStyle>
            <a:lvl1pPr defTabSz="936368">
              <a:defRPr sz="1200">
                <a:latin typeface="Arial" charset="0"/>
                <a:ea typeface="+mn-ea"/>
              </a:defRPr>
            </a:lvl1pPr>
          </a:lstStyle>
          <a:p>
            <a:pPr>
              <a:defRPr/>
            </a:pPr>
            <a:endParaRPr lang="en-US"/>
          </a:p>
        </p:txBody>
      </p:sp>
      <p:sp>
        <p:nvSpPr>
          <p:cNvPr id="44037" name="Rectangle 5"/>
          <p:cNvSpPr>
            <a:spLocks noGrp="1" noChangeArrowheads="1"/>
          </p:cNvSpPr>
          <p:nvPr>
            <p:ph type="sldNum" sz="quarter" idx="3"/>
          </p:nvPr>
        </p:nvSpPr>
        <p:spPr bwMode="auto">
          <a:xfrm>
            <a:off x="3978132" y="8841638"/>
            <a:ext cx="3043343" cy="465857"/>
          </a:xfrm>
          <a:prstGeom prst="rect">
            <a:avLst/>
          </a:prstGeom>
          <a:noFill/>
          <a:ln w="9525">
            <a:noFill/>
            <a:miter lim="800000"/>
            <a:headEnd/>
            <a:tailEnd/>
          </a:ln>
          <a:effectLst/>
        </p:spPr>
        <p:txBody>
          <a:bodyPr vert="horz" wrap="square" lIns="93540" tIns="46769" rIns="93540" bIns="46769" numCol="1" anchor="b" anchorCtr="0" compatLnSpc="1">
            <a:prstTxWarp prst="textNoShape">
              <a:avLst/>
            </a:prstTxWarp>
          </a:bodyPr>
          <a:lstStyle>
            <a:lvl1pPr algn="r" defTabSz="936368">
              <a:defRPr sz="1200"/>
            </a:lvl1pPr>
          </a:lstStyle>
          <a:p>
            <a:fld id="{E935C37B-0BD7-4AE9-9764-F5F58B967320}" type="slidenum">
              <a:rPr lang="en-US" altLang="en-US"/>
              <a:pPr/>
              <a:t>‹#›</a:t>
            </a:fld>
            <a:endParaRPr lang="en-US" alt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1"/>
            <a:ext cx="3043343" cy="465857"/>
          </a:xfrm>
          <a:prstGeom prst="rect">
            <a:avLst/>
          </a:prstGeom>
          <a:noFill/>
          <a:ln w="9525">
            <a:noFill/>
            <a:miter lim="800000"/>
            <a:headEnd/>
            <a:tailEnd/>
          </a:ln>
          <a:effectLst/>
        </p:spPr>
        <p:txBody>
          <a:bodyPr vert="horz" wrap="square" lIns="93540" tIns="46769" rIns="93540" bIns="46769" numCol="1" anchor="t" anchorCtr="0" compatLnSpc="1">
            <a:prstTxWarp prst="textNoShape">
              <a:avLst/>
            </a:prstTxWarp>
          </a:bodyPr>
          <a:lstStyle>
            <a:lvl1pPr defTabSz="936368">
              <a:defRPr sz="1200">
                <a:latin typeface="Arial" charset="0"/>
                <a:ea typeface="+mn-ea"/>
              </a:defRPr>
            </a:lvl1pPr>
          </a:lstStyle>
          <a:p>
            <a:pPr>
              <a:defRPr/>
            </a:pPr>
            <a:endParaRPr lang="en-US"/>
          </a:p>
        </p:txBody>
      </p:sp>
      <p:sp>
        <p:nvSpPr>
          <p:cNvPr id="12291" name="Rectangle 3"/>
          <p:cNvSpPr>
            <a:spLocks noGrp="1" noChangeArrowheads="1"/>
          </p:cNvSpPr>
          <p:nvPr>
            <p:ph type="dt" idx="1"/>
          </p:nvPr>
        </p:nvSpPr>
        <p:spPr bwMode="auto">
          <a:xfrm>
            <a:off x="3978132" y="1"/>
            <a:ext cx="3043343" cy="465857"/>
          </a:xfrm>
          <a:prstGeom prst="rect">
            <a:avLst/>
          </a:prstGeom>
          <a:noFill/>
          <a:ln w="9525">
            <a:noFill/>
            <a:miter lim="800000"/>
            <a:headEnd/>
            <a:tailEnd/>
          </a:ln>
          <a:effectLst/>
        </p:spPr>
        <p:txBody>
          <a:bodyPr vert="horz" wrap="square" lIns="93540" tIns="46769" rIns="93540" bIns="46769" numCol="1" anchor="t" anchorCtr="0" compatLnSpc="1">
            <a:prstTxWarp prst="textNoShape">
              <a:avLst/>
            </a:prstTxWarp>
          </a:bodyPr>
          <a:lstStyle>
            <a:lvl1pPr algn="r" defTabSz="936368">
              <a:defRPr sz="1200">
                <a:latin typeface="Arial" charset="0"/>
                <a:ea typeface="+mn-ea"/>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84275" y="696913"/>
            <a:ext cx="4656138" cy="34940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2310" y="4422425"/>
            <a:ext cx="5618480" cy="4189496"/>
          </a:xfrm>
          <a:prstGeom prst="rect">
            <a:avLst/>
          </a:prstGeom>
          <a:noFill/>
          <a:ln w="9525">
            <a:noFill/>
            <a:miter lim="800000"/>
            <a:headEnd/>
            <a:tailEnd/>
          </a:ln>
          <a:effectLst/>
        </p:spPr>
        <p:txBody>
          <a:bodyPr vert="horz" wrap="square" lIns="93540" tIns="46769" rIns="93540" bIns="4676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41638"/>
            <a:ext cx="3043343" cy="465857"/>
          </a:xfrm>
          <a:prstGeom prst="rect">
            <a:avLst/>
          </a:prstGeom>
          <a:noFill/>
          <a:ln w="9525">
            <a:noFill/>
            <a:miter lim="800000"/>
            <a:headEnd/>
            <a:tailEnd/>
          </a:ln>
          <a:effectLst/>
        </p:spPr>
        <p:txBody>
          <a:bodyPr vert="horz" wrap="square" lIns="93540" tIns="46769" rIns="93540" bIns="46769" numCol="1" anchor="b" anchorCtr="0" compatLnSpc="1">
            <a:prstTxWarp prst="textNoShape">
              <a:avLst/>
            </a:prstTxWarp>
          </a:bodyPr>
          <a:lstStyle>
            <a:lvl1pPr defTabSz="936368">
              <a:defRPr sz="1200">
                <a:latin typeface="Arial" charset="0"/>
                <a:ea typeface="+mn-ea"/>
              </a:defRPr>
            </a:lvl1pPr>
          </a:lstStyle>
          <a:p>
            <a:pPr>
              <a:defRPr/>
            </a:pPr>
            <a:endParaRPr lang="en-US"/>
          </a:p>
        </p:txBody>
      </p:sp>
      <p:sp>
        <p:nvSpPr>
          <p:cNvPr id="12295" name="Rectangle 7"/>
          <p:cNvSpPr>
            <a:spLocks noGrp="1" noChangeArrowheads="1"/>
          </p:cNvSpPr>
          <p:nvPr>
            <p:ph type="sldNum" sz="quarter" idx="5"/>
          </p:nvPr>
        </p:nvSpPr>
        <p:spPr bwMode="auto">
          <a:xfrm>
            <a:off x="3978132" y="8841638"/>
            <a:ext cx="3043343" cy="465857"/>
          </a:xfrm>
          <a:prstGeom prst="rect">
            <a:avLst/>
          </a:prstGeom>
          <a:noFill/>
          <a:ln w="9525">
            <a:noFill/>
            <a:miter lim="800000"/>
            <a:headEnd/>
            <a:tailEnd/>
          </a:ln>
          <a:effectLst/>
        </p:spPr>
        <p:txBody>
          <a:bodyPr vert="horz" wrap="square" lIns="93540" tIns="46769" rIns="93540" bIns="46769" numCol="1" anchor="b" anchorCtr="0" compatLnSpc="1">
            <a:prstTxWarp prst="textNoShape">
              <a:avLst/>
            </a:prstTxWarp>
          </a:bodyPr>
          <a:lstStyle>
            <a:lvl1pPr algn="r" defTabSz="936368">
              <a:defRPr sz="1200"/>
            </a:lvl1pPr>
          </a:lstStyle>
          <a:p>
            <a:fld id="{E661CEA8-5F52-4952-9150-65AE4509B694}" type="slidenum">
              <a:rPr lang="en-US" altLang="en-US"/>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Rot="1" noChangeAspect="1" noChangeArrowheads="1" noTextEdit="1"/>
          </p:cNvSpPr>
          <p:nvPr>
            <p:ph type="sldImg"/>
          </p:nvPr>
        </p:nvSpPr>
        <p:spPr>
          <a:solidFill>
            <a:srgbClr val="FFFFFF"/>
          </a:solidFill>
          <a:ln/>
        </p:spPr>
      </p:sp>
      <p:sp>
        <p:nvSpPr>
          <p:cNvPr id="20484" name="Rectangle 3"/>
          <p:cNvSpPr>
            <a:spLocks noGrp="1" noChangeArrowheads="1"/>
          </p:cNvSpPr>
          <p:nvPr>
            <p:ph type="body" idx="1"/>
          </p:nvPr>
        </p:nvSpPr>
        <p:spPr>
          <a:xfrm>
            <a:off x="446282" y="4299012"/>
            <a:ext cx="6037068" cy="4436322"/>
          </a:xfrm>
          <a:solidFill>
            <a:srgbClr val="FFFFFF"/>
          </a:solidFill>
          <a:ln>
            <a:solidFill>
              <a:srgbClr val="000000"/>
            </a:solidFill>
          </a:ln>
        </p:spPr>
        <p:txBody>
          <a:bodyPr/>
          <a:lstStyle/>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4" name="Notes Placeholder 2"/>
          <p:cNvSpPr txBox="1">
            <a:spLocks/>
          </p:cNvSpPr>
          <p:nvPr/>
        </p:nvSpPr>
        <p:spPr bwMode="auto">
          <a:xfrm>
            <a:off x="702310" y="4422425"/>
            <a:ext cx="5618480" cy="4189496"/>
          </a:xfrm>
          <a:prstGeom prst="rect">
            <a:avLst/>
          </a:prstGeom>
          <a:noFill/>
          <a:ln w="9525">
            <a:noFill/>
            <a:miter lim="800000"/>
            <a:headEnd/>
            <a:tailEnd/>
          </a:ln>
          <a:effectLst/>
        </p:spPr>
        <p:txBody>
          <a:bodyPr vert="horz" wrap="square" lIns="93540" tIns="46769" rIns="93540" bIns="46769" numCol="1" anchor="t" anchorCtr="0" compatLnSpc="1">
            <a:prstTxWarp prst="textNoShape">
              <a:avLst/>
            </a:prstTxWarp>
          </a:bodyPr>
          <a:lst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ts val="0"/>
              </a:spcBef>
              <a:spcAft>
                <a:spcPts val="0"/>
              </a:spcAft>
            </a:pPr>
            <a:r>
              <a:rPr lang="en-US" dirty="0">
                <a:solidFill>
                  <a:srgbClr val="000000"/>
                </a:solidFill>
                <a:latin typeface="Calibri" panose="020F0502020204030204" pitchFamily="34" charset="0"/>
                <a:ea typeface="Geneva" pitchFamily="34" charset="-128"/>
              </a:rPr>
              <a:t>Thank you Tiffany.</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dirty="0">
                <a:solidFill>
                  <a:srgbClr val="000000"/>
                </a:solidFill>
                <a:latin typeface="Calibri" panose="020F0502020204030204" pitchFamily="34" charset="0"/>
                <a:ea typeface="Geneva" pitchFamily="34" charset="-128"/>
              </a:rPr>
              <a:t> </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dirty="0">
                <a:solidFill>
                  <a:srgbClr val="000000"/>
                </a:solidFill>
                <a:latin typeface="Calibri" panose="020F0502020204030204" pitchFamily="34" charset="0"/>
                <a:ea typeface="Geneva" pitchFamily="34" charset="-128"/>
              </a:rPr>
              <a:t>Contract Project Coordinator – </a:t>
            </a:r>
            <a:endParaRPr lang="en-US" dirty="0">
              <a:latin typeface="Times New Roman" panose="02020603050405020304" pitchFamily="18" charset="0"/>
              <a:ea typeface="Times New Roman" panose="02020603050405020304" pitchFamily="18" charset="0"/>
            </a:endParaRPr>
          </a:p>
          <a:p>
            <a:pPr marL="342900" lvl="0" indent="-342900">
              <a:spcBef>
                <a:spcPts val="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Geneva" pitchFamily="34" charset="-128"/>
              </a:rPr>
              <a:t>role is to audit contracts that include firms certified with the District’s BOP</a:t>
            </a:r>
            <a:endParaRPr lang="en-US" dirty="0">
              <a:latin typeface="Times New Roman" panose="02020603050405020304" pitchFamily="18" charset="0"/>
              <a:ea typeface="Times New Roman" panose="02020603050405020304" pitchFamily="18" charset="0"/>
            </a:endParaRPr>
          </a:p>
          <a:p>
            <a:pPr marL="342900" lvl="0" indent="-342900">
              <a:spcBef>
                <a:spcPts val="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Geneva" pitchFamily="34" charset="-128"/>
              </a:rPr>
              <a:t>many District contracts have BOP spending goals, which encourage prime contractors to subcontract part of the work.</a:t>
            </a:r>
            <a:r>
              <a:rPr lang="en-US" dirty="0">
                <a:latin typeface="Calibri" panose="020F050202020403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342900" lvl="0" indent="-342900">
              <a:spcBef>
                <a:spcPts val="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Geneva" pitchFamily="34" charset="-128"/>
              </a:rPr>
              <a:t>BOP certified firms can also serve as primes on jobs and can get work through requisitions.</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dirty="0">
                <a:solidFill>
                  <a:srgbClr val="000000"/>
                </a:solidFill>
                <a:latin typeface="Calibri" panose="020F0502020204030204" pitchFamily="34" charset="0"/>
                <a:ea typeface="Geneva" pitchFamily="34" charset="-128"/>
              </a:rPr>
              <a:t> </a:t>
            </a:r>
            <a:endParaRPr lang="en-US" dirty="0">
              <a:latin typeface="Times New Roman" panose="02020603050405020304" pitchFamily="18" charset="0"/>
              <a:ea typeface="Times New Roman" panose="02020603050405020304" pitchFamily="18" charset="0"/>
            </a:endParaRPr>
          </a:p>
          <a:p>
            <a:pPr>
              <a:spcBef>
                <a:spcPts val="0"/>
              </a:spcBef>
              <a:spcAft>
                <a:spcPts val="0"/>
              </a:spcAft>
            </a:pPr>
            <a:r>
              <a:rPr lang="en-US" dirty="0">
                <a:solidFill>
                  <a:srgbClr val="000000"/>
                </a:solidFill>
                <a:latin typeface="Calibri" panose="020F0502020204030204" pitchFamily="34" charset="0"/>
                <a:ea typeface="Geneva" pitchFamily="34" charset="-128"/>
              </a:rPr>
              <a:t>My goals for today’s presentation:</a:t>
            </a:r>
            <a:r>
              <a:rPr lang="en-US" dirty="0">
                <a:latin typeface="Calibri" panose="020F050202020403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342900" lvl="0" indent="-342900">
              <a:spcBef>
                <a:spcPts val="0"/>
              </a:spcBef>
              <a:spcAft>
                <a:spcPts val="0"/>
              </a:spcAft>
              <a:buFont typeface="+mj-lt"/>
              <a:buAutoNum type="arabicPeriod"/>
            </a:pPr>
            <a:r>
              <a:rPr lang="en-US" dirty="0">
                <a:latin typeface="Calibri" panose="020F0502020204030204" pitchFamily="34" charset="0"/>
                <a:ea typeface="Times New Roman" panose="02020603050405020304" pitchFamily="18" charset="0"/>
              </a:rPr>
              <a:t>Provide </a:t>
            </a:r>
            <a:r>
              <a:rPr lang="en-US" dirty="0">
                <a:solidFill>
                  <a:srgbClr val="000000"/>
                </a:solidFill>
                <a:latin typeface="Calibri" panose="020F0502020204030204" pitchFamily="34" charset="0"/>
                <a:ea typeface="Geneva" pitchFamily="34" charset="-128"/>
              </a:rPr>
              <a:t>overview of our program’s accomplishments</a:t>
            </a:r>
            <a:endParaRPr lang="en-US" dirty="0">
              <a:latin typeface="Times New Roman" panose="02020603050405020304" pitchFamily="18" charset="0"/>
              <a:ea typeface="Times New Roman" panose="02020603050405020304" pitchFamily="18" charset="0"/>
            </a:endParaRPr>
          </a:p>
          <a:p>
            <a:pPr marL="342900" lvl="0" indent="-342900">
              <a:spcBef>
                <a:spcPts val="0"/>
              </a:spcBef>
              <a:spcAft>
                <a:spcPts val="0"/>
              </a:spcAft>
              <a:buFont typeface="+mj-lt"/>
              <a:buAutoNum type="arabicPeriod"/>
            </a:pPr>
            <a:r>
              <a:rPr lang="en-US" dirty="0">
                <a:latin typeface="Calibri" panose="020F0502020204030204" pitchFamily="34" charset="0"/>
                <a:ea typeface="Times New Roman" panose="02020603050405020304" pitchFamily="18" charset="0"/>
              </a:rPr>
              <a:t>Provide overview of the range of opportunities for your small business</a:t>
            </a:r>
            <a:endParaRPr lang="en-US" dirty="0">
              <a:latin typeface="Times New Roman" panose="02020603050405020304" pitchFamily="18" charset="0"/>
              <a:ea typeface="Times New Roman" panose="02020603050405020304" pitchFamily="18" charset="0"/>
            </a:endParaRPr>
          </a:p>
          <a:p>
            <a:pPr marL="342900" lvl="0" indent="-342900">
              <a:spcBef>
                <a:spcPts val="0"/>
              </a:spcBef>
              <a:spcAft>
                <a:spcPts val="0"/>
              </a:spcAft>
              <a:buFont typeface="+mj-lt"/>
              <a:buAutoNum type="arabicPeriod"/>
            </a:pPr>
            <a:r>
              <a:rPr lang="en-US" dirty="0">
                <a:solidFill>
                  <a:srgbClr val="000000"/>
                </a:solidFill>
                <a:latin typeface="Calibri" panose="020F0502020204030204" pitchFamily="34" charset="0"/>
                <a:ea typeface="Geneva" pitchFamily="34" charset="-128"/>
              </a:rPr>
              <a:t>Provide you the tools you need to be able to find these opportunities</a:t>
            </a:r>
            <a:endParaRPr lang="en-US" dirty="0">
              <a:latin typeface="Times New Roman" panose="02020603050405020304" pitchFamily="18" charset="0"/>
              <a:ea typeface="Times New Roman" panose="02020603050405020304" pitchFamily="18" charset="0"/>
            </a:endParaRPr>
          </a:p>
          <a:p>
            <a:pPr marL="342900" lvl="0" indent="-342900">
              <a:spcBef>
                <a:spcPts val="0"/>
              </a:spcBef>
              <a:spcAft>
                <a:spcPts val="0"/>
              </a:spcAft>
              <a:buFont typeface="+mj-lt"/>
              <a:buAutoNum type="arabicPeriod"/>
            </a:pPr>
            <a:r>
              <a:rPr lang="en-US" dirty="0">
                <a:solidFill>
                  <a:srgbClr val="000000"/>
                </a:solidFill>
                <a:latin typeface="Calibri" panose="020F0502020204030204" pitchFamily="34" charset="0"/>
                <a:ea typeface="Geneva" pitchFamily="34" charset="-128"/>
              </a:rPr>
              <a:t>Get you excited about becoming certified with our Business Opportunity Program</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8571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rgbClr val="000000"/>
                </a:solidFill>
                <a:latin typeface="Calibri" panose="020F0502020204030204" pitchFamily="34" charset="0"/>
                <a:ea typeface="Times New Roman" panose="02020603050405020304" pitchFamily="18" charset="0"/>
              </a:rPr>
              <a:t>Doing Business with Us</a:t>
            </a:r>
          </a:p>
          <a:p>
            <a:pPr marL="628650" lvl="1" indent="-171450">
              <a:buFont typeface="Arial" panose="020B0604020202020204" pitchFamily="34" charset="0"/>
              <a:buChar char="•"/>
            </a:pPr>
            <a:r>
              <a:rPr lang="en-US" dirty="0">
                <a:solidFill>
                  <a:srgbClr val="000000"/>
                </a:solidFill>
                <a:latin typeface="Calibri" panose="020F0502020204030204" pitchFamily="34" charset="0"/>
                <a:ea typeface="Times New Roman" panose="02020603050405020304" pitchFamily="18" charset="0"/>
              </a:rPr>
              <a:t>Capital Improvement Plan</a:t>
            </a:r>
            <a:endParaRPr lang="en-US" dirty="0"/>
          </a:p>
        </p:txBody>
      </p:sp>
    </p:spTree>
    <p:extLst>
      <p:ext uri="{BB962C8B-B14F-4D97-AF65-F5344CB8AC3E}">
        <p14:creationId xmlns:p14="http://schemas.microsoft.com/office/powerpoint/2010/main" val="3389900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0"/>
              </a:spcBef>
              <a:spcAft>
                <a:spcPts val="0"/>
              </a:spcAft>
            </a:pPr>
            <a:r>
              <a:rPr lang="en-US" dirty="0">
                <a:solidFill>
                  <a:srgbClr val="000000"/>
                </a:solidFill>
                <a:latin typeface="Calibri" panose="020F0502020204030204" pitchFamily="34" charset="0"/>
                <a:ea typeface="Times New Roman" panose="02020603050405020304" pitchFamily="18" charset="0"/>
              </a:rPr>
              <a:t>2017-2021 CIP Program Summary – lists all the anticipated projects during this period</a:t>
            </a:r>
            <a:endParaRPr lang="en-US" dirty="0">
              <a:latin typeface="Times New Roman" panose="02020603050405020304" pitchFamily="18" charset="0"/>
              <a:ea typeface="Times New Roman" panose="02020603050405020304" pitchFamily="18" charset="0"/>
            </a:endParaRPr>
          </a:p>
          <a:p>
            <a:pPr marL="342900" lvl="0" indent="-342900">
              <a:spcBef>
                <a:spcPts val="43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rPr>
              <a:t>Project name and location</a:t>
            </a:r>
            <a:endParaRPr lang="en-US"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758973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Progression or timeline of the project – </a:t>
            </a:r>
          </a:p>
          <a:p>
            <a:pPr lvl="0"/>
            <a:endParaRPr lang="en-US" dirty="0"/>
          </a:p>
          <a:p>
            <a:pPr lvl="0"/>
            <a:r>
              <a:rPr lang="en-US" dirty="0"/>
              <a:t>RFP = Request for Proposals </a:t>
            </a:r>
          </a:p>
          <a:p>
            <a:pPr lvl="0"/>
            <a:r>
              <a:rPr lang="en-US" dirty="0"/>
              <a:t>	(Board authorizes E&amp;C to issue the request to design firms)</a:t>
            </a:r>
          </a:p>
          <a:p>
            <a:endParaRPr lang="en-US" dirty="0"/>
          </a:p>
        </p:txBody>
      </p:sp>
    </p:spTree>
    <p:extLst>
      <p:ext uri="{BB962C8B-B14F-4D97-AF65-F5344CB8AC3E}">
        <p14:creationId xmlns:p14="http://schemas.microsoft.com/office/powerpoint/2010/main" val="2503285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430"/>
              </a:spcBef>
              <a:spcAft>
                <a:spcPts val="0"/>
              </a:spcAft>
            </a:pPr>
            <a:r>
              <a:rPr lang="en-US" dirty="0">
                <a:solidFill>
                  <a:srgbClr val="000000"/>
                </a:solidFill>
                <a:latin typeface="Calibri" panose="020F0502020204030204" pitchFamily="34" charset="0"/>
                <a:ea typeface="Times New Roman" panose="02020603050405020304" pitchFamily="18" charset="0"/>
              </a:rPr>
              <a:t>Design = Board awards the Design contract</a:t>
            </a:r>
            <a:endParaRPr lang="en-US"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524270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Award of Construction = Board awards the Construction contract</a:t>
            </a:r>
          </a:p>
          <a:p>
            <a:endParaRPr lang="en-US" dirty="0"/>
          </a:p>
        </p:txBody>
      </p:sp>
    </p:spTree>
    <p:extLst>
      <p:ext uri="{BB962C8B-B14F-4D97-AF65-F5344CB8AC3E}">
        <p14:creationId xmlns:p14="http://schemas.microsoft.com/office/powerpoint/2010/main" val="3915299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estimate – this is for the </a:t>
            </a:r>
            <a:r>
              <a:rPr lang="en-US" b="1" u="sng" dirty="0"/>
              <a:t>total job</a:t>
            </a:r>
          </a:p>
          <a:p>
            <a:endParaRPr lang="en-US" dirty="0"/>
          </a:p>
          <a:p>
            <a:r>
              <a:rPr lang="en-US" b="1" dirty="0"/>
              <a:t>NOTE</a:t>
            </a:r>
            <a:r>
              <a:rPr lang="en-US" dirty="0"/>
              <a:t> -  we establish BOP goals for these projects, so there are smaller subcontracting possibilities for our BOP certified firms</a:t>
            </a:r>
          </a:p>
        </p:txBody>
      </p:sp>
    </p:spTree>
    <p:extLst>
      <p:ext uri="{BB962C8B-B14F-4D97-AF65-F5344CB8AC3E}">
        <p14:creationId xmlns:p14="http://schemas.microsoft.com/office/powerpoint/2010/main" val="1702931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Project Summaries</a:t>
            </a:r>
          </a:p>
          <a:p>
            <a:endParaRPr lang="en-US" dirty="0"/>
          </a:p>
          <a:p>
            <a:r>
              <a:rPr lang="en-US" dirty="0"/>
              <a:t>Click this --- expands the project description with more information</a:t>
            </a:r>
          </a:p>
        </p:txBody>
      </p:sp>
    </p:spTree>
    <p:extLst>
      <p:ext uri="{BB962C8B-B14F-4D97-AF65-F5344CB8AC3E}">
        <p14:creationId xmlns:p14="http://schemas.microsoft.com/office/powerpoint/2010/main" val="376632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Expanded project summary sample</a:t>
            </a:r>
          </a:p>
        </p:txBody>
      </p:sp>
    </p:spTree>
    <p:extLst>
      <p:ext uri="{BB962C8B-B14F-4D97-AF65-F5344CB8AC3E}">
        <p14:creationId xmlns:p14="http://schemas.microsoft.com/office/powerpoint/2010/main" val="4080425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Pulled out 4 sample projects to show you.</a:t>
            </a:r>
          </a:p>
          <a:p>
            <a:endParaRPr lang="en-US" dirty="0"/>
          </a:p>
          <a:p>
            <a:r>
              <a:rPr lang="en-US" dirty="0"/>
              <a:t>These will all be awarded in 2018.</a:t>
            </a:r>
          </a:p>
          <a:p>
            <a:endParaRPr lang="en-US" dirty="0"/>
          </a:p>
          <a:p>
            <a:r>
              <a:rPr lang="en-US" dirty="0"/>
              <a:t>Some are very large projects but just remember – we will have BOP goals on these projects and there will be subcontracting opportunities available.</a:t>
            </a:r>
          </a:p>
          <a:p>
            <a:endParaRPr lang="en-US" dirty="0"/>
          </a:p>
          <a:p>
            <a:endParaRPr lang="en-US" dirty="0"/>
          </a:p>
        </p:txBody>
      </p:sp>
    </p:spTree>
    <p:extLst>
      <p:ext uri="{BB962C8B-B14F-4D97-AF65-F5344CB8AC3E}">
        <p14:creationId xmlns:p14="http://schemas.microsoft.com/office/powerpoint/2010/main" val="2695669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756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4 areas of opportunity for work with District:</a:t>
            </a:r>
          </a:p>
          <a:p>
            <a:pPr marL="228600" indent="-228600">
              <a:buAutoNum type="arabicPeriod"/>
            </a:pPr>
            <a:r>
              <a:rPr lang="en-US" dirty="0"/>
              <a:t>E&amp;C – Capital Improvement Plan</a:t>
            </a:r>
          </a:p>
          <a:p>
            <a:pPr marL="228600" indent="-228600">
              <a:buAutoNum type="arabicPeriod"/>
            </a:pPr>
            <a:r>
              <a:rPr lang="en-US" dirty="0" err="1"/>
              <a:t>Stormwater</a:t>
            </a:r>
            <a:endParaRPr lang="en-US" dirty="0"/>
          </a:p>
          <a:p>
            <a:pPr marL="228600" indent="-228600">
              <a:buAutoNum type="arabicPeriod"/>
            </a:pPr>
            <a:r>
              <a:rPr lang="en-US" dirty="0"/>
              <a:t>Operations</a:t>
            </a:r>
          </a:p>
          <a:p>
            <a:pPr marL="228600" indent="-228600">
              <a:buAutoNum type="arabicPeriod"/>
            </a:pPr>
            <a:r>
              <a:rPr lang="en-US" dirty="0"/>
              <a:t>Materials and Services, also referred to as Goods and Services </a:t>
            </a:r>
          </a:p>
        </p:txBody>
      </p:sp>
    </p:spTree>
    <p:extLst>
      <p:ext uri="{BB962C8B-B14F-4D97-AF65-F5344CB8AC3E}">
        <p14:creationId xmlns:p14="http://schemas.microsoft.com/office/powerpoint/2010/main" val="2297491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9429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we saw with Construction, our </a:t>
            </a:r>
            <a:r>
              <a:rPr lang="en-US" dirty="0" err="1"/>
              <a:t>Stormwater</a:t>
            </a:r>
            <a:r>
              <a:rPr lang="en-US" dirty="0"/>
              <a:t> program has a 5-year plan</a:t>
            </a:r>
          </a:p>
          <a:p>
            <a:endParaRPr lang="en-US" dirty="0"/>
          </a:p>
          <a:p>
            <a:r>
              <a:rPr lang="en-US" dirty="0"/>
              <a:t>$36.3 million anticipated </a:t>
            </a:r>
          </a:p>
          <a:p>
            <a:endParaRPr lang="en-US" dirty="0"/>
          </a:p>
          <a:p>
            <a:endParaRPr lang="en-US" dirty="0"/>
          </a:p>
        </p:txBody>
      </p:sp>
    </p:spTree>
    <p:extLst>
      <p:ext uri="{BB962C8B-B14F-4D97-AF65-F5344CB8AC3E}">
        <p14:creationId xmlns:p14="http://schemas.microsoft.com/office/powerpoint/2010/main" val="1268799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examples of services for these projects –</a:t>
            </a:r>
          </a:p>
          <a:p>
            <a:endParaRPr lang="en-US" dirty="0"/>
          </a:p>
          <a:p>
            <a:r>
              <a:rPr lang="en-US" dirty="0"/>
              <a:t>Landscaping</a:t>
            </a:r>
          </a:p>
          <a:p>
            <a:r>
              <a:rPr lang="en-US" dirty="0"/>
              <a:t>Tree clearing and grubbing</a:t>
            </a:r>
          </a:p>
          <a:p>
            <a:endParaRPr lang="en-US" dirty="0"/>
          </a:p>
          <a:p>
            <a:endParaRPr lang="en-US" dirty="0"/>
          </a:p>
        </p:txBody>
      </p:sp>
    </p:spTree>
    <p:extLst>
      <p:ext uri="{BB962C8B-B14F-4D97-AF65-F5344CB8AC3E}">
        <p14:creationId xmlns:p14="http://schemas.microsoft.com/office/powerpoint/2010/main" val="1008715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find these projects?</a:t>
            </a:r>
          </a:p>
          <a:p>
            <a:endParaRPr lang="en-US" dirty="0"/>
          </a:p>
          <a:p>
            <a:r>
              <a:rPr lang="en-US" dirty="0"/>
              <a:t>Homepage</a:t>
            </a:r>
          </a:p>
          <a:p>
            <a:r>
              <a:rPr lang="en-US" dirty="0"/>
              <a:t>Business</a:t>
            </a:r>
          </a:p>
          <a:p>
            <a:r>
              <a:rPr lang="en-US" dirty="0"/>
              <a:t>Doing Business with us</a:t>
            </a:r>
          </a:p>
          <a:p>
            <a:r>
              <a:rPr lang="en-US" dirty="0" err="1"/>
              <a:t>Stormwater</a:t>
            </a:r>
            <a:r>
              <a:rPr lang="en-US" dirty="0"/>
              <a:t> Construction Program</a:t>
            </a:r>
          </a:p>
        </p:txBody>
      </p:sp>
    </p:spTree>
    <p:extLst>
      <p:ext uri="{BB962C8B-B14F-4D97-AF65-F5344CB8AC3E}">
        <p14:creationId xmlns:p14="http://schemas.microsoft.com/office/powerpoint/2010/main" val="422724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1556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chart outlining the anticipated projects.</a:t>
            </a:r>
          </a:p>
        </p:txBody>
      </p:sp>
    </p:spTree>
    <p:extLst>
      <p:ext uri="{BB962C8B-B14F-4D97-AF65-F5344CB8AC3E}">
        <p14:creationId xmlns:p14="http://schemas.microsoft.com/office/powerpoint/2010/main" val="1499871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of 4 sample projects coming up </a:t>
            </a:r>
          </a:p>
        </p:txBody>
      </p:sp>
    </p:spTree>
    <p:extLst>
      <p:ext uri="{BB962C8B-B14F-4D97-AF65-F5344CB8AC3E}">
        <p14:creationId xmlns:p14="http://schemas.microsoft.com/office/powerpoint/2010/main" val="2220126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8553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7564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Homepage</a:t>
            </a:r>
          </a:p>
          <a:p>
            <a:r>
              <a:rPr lang="en-US" dirty="0"/>
              <a:t>Business</a:t>
            </a:r>
          </a:p>
          <a:p>
            <a:r>
              <a:rPr lang="en-US" dirty="0"/>
              <a:t>Doing Business with us</a:t>
            </a:r>
          </a:p>
          <a:p>
            <a:r>
              <a:rPr lang="en-US" dirty="0"/>
              <a:t>Bids and Proposals</a:t>
            </a:r>
          </a:p>
        </p:txBody>
      </p:sp>
    </p:spTree>
    <p:extLst>
      <p:ext uri="{BB962C8B-B14F-4D97-AF65-F5344CB8AC3E}">
        <p14:creationId xmlns:p14="http://schemas.microsoft.com/office/powerpoint/2010/main" val="2801188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start with Engineering and Construction and the CIP</a:t>
            </a:r>
          </a:p>
          <a:p>
            <a:endParaRPr lang="en-US" dirty="0"/>
          </a:p>
          <a:p>
            <a:r>
              <a:rPr lang="en-US" dirty="0"/>
              <a:t>Capital Improvement Plan</a:t>
            </a:r>
          </a:p>
          <a:p>
            <a:endParaRPr lang="en-US" dirty="0"/>
          </a:p>
        </p:txBody>
      </p:sp>
    </p:spTree>
    <p:extLst>
      <p:ext uri="{BB962C8B-B14F-4D97-AF65-F5344CB8AC3E}">
        <p14:creationId xmlns:p14="http://schemas.microsoft.com/office/powerpoint/2010/main" val="4158715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of the active bids and proposals section of website.</a:t>
            </a:r>
          </a:p>
          <a:p>
            <a:r>
              <a:rPr lang="en-US" dirty="0"/>
              <a:t>NOTE – This is sample to show what it looks like. This information is changing all the time so up to YOU to check it regularly to see what is coming up.</a:t>
            </a:r>
          </a:p>
          <a:p>
            <a:r>
              <a:rPr lang="en-US" dirty="0"/>
              <a:t>OPEN – this is the date the bid/proposal is DUE.</a:t>
            </a:r>
          </a:p>
          <a:p>
            <a:r>
              <a:rPr lang="en-US" dirty="0"/>
              <a:t>CLICK LINK to get specific details and information about requirements.</a:t>
            </a:r>
          </a:p>
          <a:p>
            <a:r>
              <a:rPr lang="en-US" dirty="0"/>
              <a:t>Sometimes there is a MANDATORY PRE-BID MEETING so you want to read the info and plan accordingly.</a:t>
            </a:r>
          </a:p>
        </p:txBody>
      </p:sp>
    </p:spTree>
    <p:extLst>
      <p:ext uri="{BB962C8B-B14F-4D97-AF65-F5344CB8AC3E}">
        <p14:creationId xmlns:p14="http://schemas.microsoft.com/office/powerpoint/2010/main" val="3254644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this is a SAMPLE of a recent operations bid.</a:t>
            </a:r>
          </a:p>
          <a:p>
            <a:endParaRPr lang="en-US" dirty="0"/>
          </a:p>
          <a:p>
            <a:r>
              <a:rPr lang="en-US" dirty="0"/>
              <a:t>There were no active bids to show you today but this gives you an idea of how to find the information and what is included….</a:t>
            </a:r>
          </a:p>
          <a:p>
            <a:endParaRPr lang="en-US" dirty="0"/>
          </a:p>
          <a:p>
            <a:endParaRPr lang="en-US" dirty="0"/>
          </a:p>
        </p:txBody>
      </p:sp>
    </p:spTree>
    <p:extLst>
      <p:ext uri="{BB962C8B-B14F-4D97-AF65-F5344CB8AC3E}">
        <p14:creationId xmlns:p14="http://schemas.microsoft.com/office/powerpoint/2010/main" val="989005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41746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5940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6635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6082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24950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0623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page – active bids and proposals.</a:t>
            </a:r>
          </a:p>
          <a:p>
            <a:endParaRPr lang="en-US" dirty="0"/>
          </a:p>
          <a:p>
            <a:r>
              <a:rPr lang="en-US" dirty="0"/>
              <a:t>AGAIN – this is a SAMPLE of a SERVICES PROPOSAL… </a:t>
            </a:r>
          </a:p>
          <a:p>
            <a:r>
              <a:rPr lang="en-US" dirty="0"/>
              <a:t>Always changing, keep an eye on this!</a:t>
            </a:r>
          </a:p>
          <a:p>
            <a:endParaRPr lang="en-US" dirty="0"/>
          </a:p>
          <a:p>
            <a:endParaRPr lang="en-US" dirty="0"/>
          </a:p>
        </p:txBody>
      </p:sp>
    </p:spTree>
    <p:extLst>
      <p:ext uri="{BB962C8B-B14F-4D97-AF65-F5344CB8AC3E}">
        <p14:creationId xmlns:p14="http://schemas.microsoft.com/office/powerpoint/2010/main" val="452695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SERVICES PROPOSAL – there is a link included so you can DOWNLOAD the specific requirements of the proposal.</a:t>
            </a:r>
          </a:p>
        </p:txBody>
      </p:sp>
    </p:spTree>
    <p:extLst>
      <p:ext uri="{BB962C8B-B14F-4D97-AF65-F5344CB8AC3E}">
        <p14:creationId xmlns:p14="http://schemas.microsoft.com/office/powerpoint/2010/main" val="1325572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back at our Program’s accomplishments:</a:t>
            </a:r>
          </a:p>
          <a:p>
            <a:endParaRPr lang="en-US" dirty="0"/>
          </a:p>
          <a:p>
            <a:r>
              <a:rPr lang="en-US" dirty="0"/>
              <a:t>Columns – annual total cash flow in CIP construction</a:t>
            </a:r>
          </a:p>
          <a:p>
            <a:r>
              <a:rPr lang="en-US" dirty="0"/>
              <a:t>Purple – BOP firms</a:t>
            </a:r>
          </a:p>
          <a:p>
            <a:r>
              <a:rPr lang="en-US" dirty="0"/>
              <a:t>Blue – non-BOP prime firms</a:t>
            </a:r>
          </a:p>
          <a:p>
            <a:endParaRPr lang="en-US" dirty="0"/>
          </a:p>
          <a:p>
            <a:r>
              <a:rPr lang="en-US" dirty="0"/>
              <a:t>HIGHLIGHTS</a:t>
            </a:r>
          </a:p>
          <a:p>
            <a:r>
              <a:rPr lang="en-US" dirty="0"/>
              <a:t> – each year achieved $30M to BOP</a:t>
            </a:r>
          </a:p>
          <a:p>
            <a:pPr marL="171450" indent="-171450">
              <a:buFontTx/>
              <a:buChar char="-"/>
            </a:pPr>
            <a:r>
              <a:rPr lang="en-US" dirty="0"/>
              <a:t>20% or more of total spend went to BOP certified firms</a:t>
            </a:r>
          </a:p>
          <a:p>
            <a:pPr marL="171450" indent="-171450">
              <a:buFontTx/>
              <a:buChar char="-"/>
            </a:pPr>
            <a:endParaRPr lang="en-US" dirty="0"/>
          </a:p>
          <a:p>
            <a:pPr marL="171450" indent="-171450">
              <a:buFontTx/>
              <a:buChar char="-"/>
            </a:pPr>
            <a:r>
              <a:rPr lang="en-US" dirty="0"/>
              <a:t>Our program target for CIP projects is 20% and we have met/exceeded that each of the past 4 years</a:t>
            </a:r>
          </a:p>
        </p:txBody>
      </p:sp>
    </p:spTree>
    <p:extLst>
      <p:ext uri="{BB962C8B-B14F-4D97-AF65-F5344CB8AC3E}">
        <p14:creationId xmlns:p14="http://schemas.microsoft.com/office/powerpoint/2010/main" val="1524036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Rot="1" noChangeAspect="1" noChangeArrowheads="1" noTextEdit="1"/>
          </p:cNvSpPr>
          <p:nvPr>
            <p:ph type="sldImg"/>
          </p:nvPr>
        </p:nvSpPr>
        <p:spPr>
          <a:solidFill>
            <a:srgbClr val="FFFFFF"/>
          </a:solidFill>
          <a:ln/>
        </p:spPr>
      </p:sp>
      <p:sp>
        <p:nvSpPr>
          <p:cNvPr id="20484" name="Rectangle 3"/>
          <p:cNvSpPr>
            <a:spLocks noGrp="1" noChangeArrowheads="1"/>
          </p:cNvSpPr>
          <p:nvPr>
            <p:ph type="body" idx="1"/>
          </p:nvPr>
        </p:nvSpPr>
        <p:spPr>
          <a:xfrm>
            <a:off x="674266" y="4287881"/>
            <a:ext cx="5394131" cy="4436322"/>
          </a:xfrm>
          <a:solidFill>
            <a:srgbClr val="FFFFFF"/>
          </a:solidFill>
          <a:ln>
            <a:solidFill>
              <a:srgbClr val="000000"/>
            </a:solidFill>
          </a:ln>
        </p:spPr>
        <p:txBody>
          <a:bodyPr/>
          <a:lstStyle/>
          <a:p>
            <a:pPr>
              <a:lnSpc>
                <a:spcPct val="107000"/>
              </a:lnSpc>
              <a:spcBef>
                <a:spcPts val="430"/>
              </a:spcBef>
              <a:spcAft>
                <a:spcPts val="0"/>
              </a:spcAf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I hope I have helped to show you the WIDE VARIETY of business opportunities available at NEORSD.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430"/>
              </a:spcBef>
              <a:spcAft>
                <a:spcPts val="0"/>
              </a:spcAft>
            </a:pPr>
            <a:r>
              <a:rPr lang="en-US" dirty="0">
                <a:latin typeface="Calibri" panose="020F0502020204030204" pitchFamily="34" charset="0"/>
                <a:ea typeface="Times New Roman" panose="02020603050405020304" pitchFamily="18" charset="0"/>
                <a:cs typeface="Calibri" panose="020F050202020403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dirty="0">
                <a:solidFill>
                  <a:srgbClr val="000000"/>
                </a:solidFill>
                <a:latin typeface="Calibri" panose="020F0502020204030204" pitchFamily="34" charset="0"/>
                <a:ea typeface="Geneva" pitchFamily="34" charset="-128"/>
              </a:rPr>
              <a:t>As I mentioned at the beginning of the presentation, I had 4 goals:</a:t>
            </a:r>
            <a:r>
              <a:rPr lang="en-US" dirty="0">
                <a:latin typeface="Calibri" panose="020F050202020403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342900" lvl="0" indent="-342900">
              <a:spcBef>
                <a:spcPts val="0"/>
              </a:spcBef>
              <a:spcAft>
                <a:spcPts val="0"/>
              </a:spcAft>
              <a:buFont typeface="+mj-lt"/>
              <a:buAutoNum type="arabicPeriod"/>
            </a:pPr>
            <a:r>
              <a:rPr lang="en-US" dirty="0">
                <a:latin typeface="Calibri" panose="020F0502020204030204" pitchFamily="34" charset="0"/>
                <a:ea typeface="Times New Roman" panose="02020603050405020304" pitchFamily="18" charset="0"/>
              </a:rPr>
              <a:t>Provide </a:t>
            </a:r>
            <a:r>
              <a:rPr lang="en-US" dirty="0">
                <a:solidFill>
                  <a:srgbClr val="000000"/>
                </a:solidFill>
                <a:latin typeface="Calibri" panose="020F0502020204030204" pitchFamily="34" charset="0"/>
                <a:ea typeface="Geneva" pitchFamily="34" charset="-128"/>
              </a:rPr>
              <a:t>overview of our program’s accomplishments</a:t>
            </a:r>
            <a:endParaRPr lang="en-US" dirty="0">
              <a:latin typeface="Times New Roman" panose="02020603050405020304" pitchFamily="18" charset="0"/>
              <a:ea typeface="Times New Roman" panose="02020603050405020304" pitchFamily="18" charset="0"/>
            </a:endParaRPr>
          </a:p>
          <a:p>
            <a:pPr marL="342900" lvl="0" indent="-342900">
              <a:spcBef>
                <a:spcPts val="0"/>
              </a:spcBef>
              <a:spcAft>
                <a:spcPts val="0"/>
              </a:spcAft>
              <a:buFont typeface="+mj-lt"/>
              <a:buAutoNum type="arabicPeriod"/>
            </a:pPr>
            <a:r>
              <a:rPr lang="en-US" dirty="0">
                <a:latin typeface="Calibri" panose="020F0502020204030204" pitchFamily="34" charset="0"/>
                <a:ea typeface="Times New Roman" panose="02020603050405020304" pitchFamily="18" charset="0"/>
              </a:rPr>
              <a:t>Provide overview of the range of opportunities for your small business</a:t>
            </a:r>
            <a:endParaRPr lang="en-US" dirty="0">
              <a:latin typeface="Times New Roman" panose="02020603050405020304" pitchFamily="18" charset="0"/>
              <a:ea typeface="Times New Roman" panose="02020603050405020304" pitchFamily="18" charset="0"/>
            </a:endParaRPr>
          </a:p>
          <a:p>
            <a:pPr marL="342900" lvl="0" indent="-342900">
              <a:spcBef>
                <a:spcPts val="0"/>
              </a:spcBef>
              <a:spcAft>
                <a:spcPts val="0"/>
              </a:spcAft>
              <a:buFont typeface="+mj-lt"/>
              <a:buAutoNum type="arabicPeriod"/>
            </a:pPr>
            <a:r>
              <a:rPr lang="en-US" dirty="0">
                <a:solidFill>
                  <a:srgbClr val="000000"/>
                </a:solidFill>
                <a:latin typeface="Calibri" panose="020F0502020204030204" pitchFamily="34" charset="0"/>
                <a:ea typeface="Geneva" pitchFamily="34" charset="-128"/>
              </a:rPr>
              <a:t>Provide you the tools you need to be able to find these opportunities</a:t>
            </a:r>
            <a:endParaRPr lang="en-US" dirty="0">
              <a:latin typeface="Times New Roman" panose="02020603050405020304" pitchFamily="18" charset="0"/>
              <a:ea typeface="Times New Roman" panose="02020603050405020304" pitchFamily="18" charset="0"/>
            </a:endParaRPr>
          </a:p>
          <a:p>
            <a:pPr marL="342900" lvl="0" indent="-342900">
              <a:spcBef>
                <a:spcPts val="0"/>
              </a:spcBef>
              <a:spcAft>
                <a:spcPts val="0"/>
              </a:spcAft>
              <a:buFont typeface="+mj-lt"/>
              <a:buAutoNum type="arabicPeriod"/>
            </a:pPr>
            <a:r>
              <a:rPr lang="en-US" dirty="0">
                <a:solidFill>
                  <a:srgbClr val="000000"/>
                </a:solidFill>
                <a:latin typeface="Calibri" panose="020F0502020204030204" pitchFamily="34" charset="0"/>
                <a:ea typeface="Geneva" pitchFamily="34" charset="-128"/>
              </a:rPr>
              <a:t>Get you excited about becoming certified with our Business Opportunity Program</a:t>
            </a:r>
            <a:endParaRPr lang="en-US" dirty="0">
              <a:latin typeface="Times New Roman" panose="02020603050405020304" pitchFamily="18" charset="0"/>
              <a:ea typeface="Times New Roman" panose="02020603050405020304" pitchFamily="18" charset="0"/>
            </a:endParaRPr>
          </a:p>
          <a:p>
            <a:pPr>
              <a:lnSpc>
                <a:spcPct val="107000"/>
              </a:lnSpc>
              <a:spcBef>
                <a:spcPts val="430"/>
              </a:spcBef>
              <a:spcAft>
                <a:spcPts val="0"/>
              </a:spcAf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430"/>
              </a:spcBef>
              <a:spcAft>
                <a:spcPts val="0"/>
              </a:spcAf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I am now going to address #4 – We will start with a short video and then I will hand over the presentation to our Certification Officer, Diana Jones.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648576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9131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157882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380790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81369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284571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72437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09549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4448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285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Pie chart summarizes previous graph</a:t>
            </a:r>
          </a:p>
          <a:p>
            <a:endParaRPr lang="en-US" dirty="0"/>
          </a:p>
          <a:p>
            <a:r>
              <a:rPr lang="en-US" dirty="0"/>
              <a:t>HIGHLIGHT – 21.9% total cash flow went to BOP firms</a:t>
            </a:r>
          </a:p>
          <a:p>
            <a:endParaRPr lang="en-US" dirty="0"/>
          </a:p>
          <a:p>
            <a:r>
              <a:rPr lang="en-US" dirty="0"/>
              <a:t>$135M went to MWSBE certified firms based in NE Ohio</a:t>
            </a:r>
          </a:p>
          <a:p>
            <a:endParaRPr lang="en-US" dirty="0"/>
          </a:p>
          <a:p>
            <a:r>
              <a:rPr lang="en-US" dirty="0"/>
              <a:t>We are putting $ back into our community and creating opportunity</a:t>
            </a:r>
          </a:p>
        </p:txBody>
      </p:sp>
    </p:spTree>
    <p:extLst>
      <p:ext uri="{BB962C8B-B14F-4D97-AF65-F5344CB8AC3E}">
        <p14:creationId xmlns:p14="http://schemas.microsoft.com/office/powerpoint/2010/main" val="20084075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88471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083151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0546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just showed you our historical data, or where we have been. </a:t>
            </a:r>
          </a:p>
          <a:p>
            <a:r>
              <a:rPr lang="en-US" baseline="0" dirty="0"/>
              <a:t>I’d like to switch gears now and discuss where we are going.</a:t>
            </a:r>
          </a:p>
          <a:p>
            <a:r>
              <a:rPr lang="en-US" baseline="0" dirty="0"/>
              <a:t>This chart shows the anticipated total BOP cashflow for construction projects in 2017.</a:t>
            </a:r>
          </a:p>
          <a:p>
            <a:r>
              <a:rPr lang="en-US" baseline="0" dirty="0"/>
              <a:t>As you can see, we are anticipating $37.5 million in BOP spending this year.</a:t>
            </a:r>
          </a:p>
        </p:txBody>
      </p:sp>
    </p:spTree>
    <p:extLst>
      <p:ext uri="{BB962C8B-B14F-4D97-AF65-F5344CB8AC3E}">
        <p14:creationId xmlns:p14="http://schemas.microsoft.com/office/powerpoint/2010/main" val="2181432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altLang="en-US" dirty="0">
                <a:latin typeface="Calibri" panose="020F0502020204030204" pitchFamily="34" charset="0"/>
                <a:ea typeface="Geneva" pitchFamily="-80" charset="-128"/>
                <a:cs typeface="Calibri" panose="020F0502020204030204" pitchFamily="34" charset="0"/>
              </a:rPr>
              <a:t>So, now you have seen what we have done. BUT WHAT IS COMING UP??</a:t>
            </a:r>
          </a:p>
          <a:p>
            <a:pPr defTabSz="882762">
              <a:defRPr/>
            </a:pPr>
            <a:endParaRPr lang="en-US" altLang="en-US" dirty="0">
              <a:latin typeface="Calibri" panose="020F0502020204030204" pitchFamily="34" charset="0"/>
              <a:ea typeface="Geneva" pitchFamily="-80" charset="-128"/>
              <a:cs typeface="Calibri" panose="020F0502020204030204" pitchFamily="34" charset="0"/>
            </a:endParaRPr>
          </a:p>
          <a:p>
            <a:pPr defTabSz="882762">
              <a:defRPr/>
            </a:pPr>
            <a:r>
              <a:rPr lang="en-US" altLang="en-US" dirty="0">
                <a:latin typeface="Calibri" panose="020F0502020204030204" pitchFamily="34" charset="0"/>
                <a:ea typeface="Geneva" pitchFamily="-80" charset="-128"/>
                <a:cs typeface="Calibri" panose="020F0502020204030204" pitchFamily="34" charset="0"/>
              </a:rPr>
              <a:t>The District has developed a 5-year spending plan called the Capital Improvement Plan or CIP.</a:t>
            </a:r>
          </a:p>
          <a:p>
            <a:pPr defTabSz="882762">
              <a:defRPr/>
            </a:pPr>
            <a:r>
              <a:rPr lang="en-US" altLang="en-US" dirty="0">
                <a:latin typeface="Calibri" panose="020F0502020204030204" pitchFamily="34" charset="0"/>
                <a:ea typeface="Geneva" pitchFamily="-80" charset="-128"/>
                <a:cs typeface="Calibri" panose="020F0502020204030204" pitchFamily="34" charset="0"/>
              </a:rPr>
              <a:t>The current CIP covers the period 2017 – 2021.</a:t>
            </a:r>
          </a:p>
          <a:p>
            <a:pPr defTabSz="882762">
              <a:defRPr/>
            </a:pPr>
            <a:r>
              <a:rPr lang="en-US" altLang="en-US" dirty="0">
                <a:latin typeface="Calibri" panose="020F0502020204030204" pitchFamily="34" charset="0"/>
                <a:ea typeface="Geneva" pitchFamily="-80" charset="-128"/>
                <a:cs typeface="Calibri" panose="020F0502020204030204" pitchFamily="34" charset="0"/>
              </a:rPr>
              <a:t>As of 7/31/17, our anticipated construction project awards during this period total $1.38 billion.</a:t>
            </a:r>
          </a:p>
          <a:p>
            <a:pPr defTabSz="882762">
              <a:defRPr/>
            </a:pPr>
            <a:r>
              <a:rPr lang="en-US" altLang="en-US" dirty="0">
                <a:latin typeface="Calibri" panose="020F0502020204030204" pitchFamily="34" charset="0"/>
                <a:ea typeface="Geneva" pitchFamily="-80" charset="-128"/>
                <a:cs typeface="Calibri" panose="020F0502020204030204" pitchFamily="34" charset="0"/>
              </a:rPr>
              <a:t>These awards are broken down into several major program areas</a:t>
            </a:r>
          </a:p>
          <a:p>
            <a:pPr defTabSz="882762">
              <a:defRPr/>
            </a:pPr>
            <a:r>
              <a:rPr lang="en-US" altLang="en-US" dirty="0">
                <a:latin typeface="Calibri" panose="020F0502020204030204" pitchFamily="34" charset="0"/>
                <a:ea typeface="Geneva" pitchFamily="-80" charset="-128"/>
                <a:cs typeface="Calibri" panose="020F0502020204030204" pitchFamily="34" charset="0"/>
              </a:rPr>
              <a:t>This information is updated monthly during the year to reflect the updated status of these projects.</a:t>
            </a:r>
          </a:p>
          <a:p>
            <a:pPr defTabSz="882762">
              <a:defRPr/>
            </a:pPr>
            <a:r>
              <a:rPr lang="en-US" altLang="en-US" dirty="0">
                <a:latin typeface="Calibri" panose="020F0502020204030204" pitchFamily="34" charset="0"/>
                <a:ea typeface="Geneva" pitchFamily="-80" charset="-128"/>
                <a:cs typeface="Calibri" panose="020F0502020204030204" pitchFamily="34" charset="0"/>
              </a:rPr>
              <a:t>Now I would like to show you how you can find this information for yourself so you can stay up to date on upcoming opportunities.</a:t>
            </a:r>
            <a:endParaRPr lang="en-US" altLang="en-US" dirty="0">
              <a:latin typeface="Arial" panose="020B0604020202020204" pitchFamily="34" charset="0"/>
              <a:ea typeface="Geneva" pitchFamily="-80" charset="-128"/>
            </a:endParaRPr>
          </a:p>
          <a:p>
            <a:endParaRPr lang="en-US" dirty="0"/>
          </a:p>
        </p:txBody>
      </p:sp>
    </p:spTree>
    <p:extLst>
      <p:ext uri="{BB962C8B-B14F-4D97-AF65-F5344CB8AC3E}">
        <p14:creationId xmlns:p14="http://schemas.microsoft.com/office/powerpoint/2010/main" val="1374409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shows some examples of the types of contracting work involved in our CIP projects.</a:t>
            </a:r>
          </a:p>
          <a:p>
            <a:br>
              <a:rPr lang="en-US" dirty="0"/>
            </a:br>
            <a:r>
              <a:rPr lang="en-US" dirty="0"/>
              <a:t>This is NOT comprehensive – want to show the VARIETY of possibilities</a:t>
            </a:r>
          </a:p>
        </p:txBody>
      </p:sp>
    </p:spTree>
    <p:extLst>
      <p:ext uri="{BB962C8B-B14F-4D97-AF65-F5344CB8AC3E}">
        <p14:creationId xmlns:p14="http://schemas.microsoft.com/office/powerpoint/2010/main" val="1098747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you are wondering how you can find out about upcoming projects.</a:t>
            </a:r>
          </a:p>
          <a:p>
            <a:endParaRPr lang="en-US" dirty="0"/>
          </a:p>
          <a:p>
            <a:r>
              <a:rPr lang="en-US" dirty="0"/>
              <a:t>Let me show you!</a:t>
            </a:r>
          </a:p>
          <a:p>
            <a:endParaRPr lang="en-US" dirty="0"/>
          </a:p>
          <a:p>
            <a:r>
              <a:rPr lang="en-US" dirty="0"/>
              <a:t>neorsd.org – District homepage</a:t>
            </a:r>
          </a:p>
          <a:p>
            <a:endParaRPr lang="en-US" dirty="0"/>
          </a:p>
          <a:p>
            <a:r>
              <a:rPr lang="en-US" dirty="0"/>
              <a:t>Click on Business</a:t>
            </a:r>
          </a:p>
        </p:txBody>
      </p:sp>
    </p:spTree>
    <p:extLst>
      <p:ext uri="{BB962C8B-B14F-4D97-AF65-F5344CB8AC3E}">
        <p14:creationId xmlns:p14="http://schemas.microsoft.com/office/powerpoint/2010/main" val="2346726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Freeform 13"/>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Constantia" pitchFamily="18" charset="0"/>
              <a:ea typeface="Geneva" charset="-128"/>
            </a:endParaRPr>
          </a:p>
        </p:txBody>
      </p:sp>
      <p:sp>
        <p:nvSpPr>
          <p:cNvPr id="5" name="Freeform 14"/>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Constantia" pitchFamily="18" charset="0"/>
              <a:ea typeface="Geneva" charset="-128"/>
            </a:endParaRPr>
          </a:p>
        </p:txBody>
      </p:sp>
      <p:grpSp>
        <p:nvGrpSpPr>
          <p:cNvPr id="6" name="Group 15"/>
          <p:cNvGrpSpPr>
            <a:grpSpLocks/>
          </p:cNvGrpSpPr>
          <p:nvPr/>
        </p:nvGrpSpPr>
        <p:grpSpPr bwMode="auto">
          <a:xfrm>
            <a:off x="-19050" y="203200"/>
            <a:ext cx="9180513" cy="647700"/>
            <a:chOff x="-19045" y="216550"/>
            <a:chExt cx="9180548" cy="649224"/>
          </a:xfrm>
        </p:grpSpPr>
        <p:sp>
          <p:nvSpPr>
            <p:cNvPr id="7" name="Freeform 1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latin typeface="Constantia" pitchFamily="18" charset="0"/>
                <a:ea typeface="Geneva" charset="-128"/>
              </a:endParaRPr>
            </a:p>
          </p:txBody>
        </p:sp>
        <p:sp>
          <p:nvSpPr>
            <p:cNvPr id="8" name="Freeform 18"/>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latin typeface="Constantia" pitchFamily="18" charset="0"/>
                <a:ea typeface="Geneva" charset="-128"/>
              </a:endParaRPr>
            </a:p>
          </p:txBody>
        </p:sp>
      </p:grpSp>
      <p:sp>
        <p:nvSpPr>
          <p:cNvPr id="99332" name="Title Placeholder 8"/>
          <p:cNvSpPr>
            <a:spLocks noGrp="1"/>
          </p:cNvSpPr>
          <p:nvPr>
            <p:ph type="ctrTitle"/>
          </p:nvPr>
        </p:nvSpPr>
        <p:spPr>
          <a:xfrm>
            <a:off x="685800" y="2286000"/>
            <a:ext cx="7772400" cy="1143000"/>
          </a:xfrm>
        </p:spPr>
        <p:txBody>
          <a:bodyPr/>
          <a:lstStyle>
            <a:lvl1pPr>
              <a:defRPr smtClean="0"/>
            </a:lvl1pPr>
          </a:lstStyle>
          <a:p>
            <a:r>
              <a:rPr lang="en-US"/>
              <a:t>Click to edit Master title style</a:t>
            </a:r>
          </a:p>
        </p:txBody>
      </p:sp>
      <p:sp>
        <p:nvSpPr>
          <p:cNvPr id="99333" name="Text Placeholder 29"/>
          <p:cNvSpPr>
            <a:spLocks noGrp="1"/>
          </p:cNvSpPr>
          <p:nvPr>
            <p:ph type="subTitle" idx="1"/>
          </p:nvPr>
        </p:nvSpPr>
        <p:spPr>
          <a:xfrm>
            <a:off x="1371600" y="3886200"/>
            <a:ext cx="6400800" cy="1752600"/>
          </a:xfrm>
        </p:spPr>
        <p:txBody>
          <a:bodyPr/>
          <a:lstStyle>
            <a:lvl1pPr marL="0" indent="0" algn="ctr">
              <a:buFont typeface="Wingdings 2" pitchFamily="18" charset="2"/>
              <a:buNone/>
              <a:defRPr smtClean="0"/>
            </a:lvl1pPr>
          </a:lstStyle>
          <a:p>
            <a:r>
              <a:rPr lang="en-US"/>
              <a:t>Click to edit Master subtitle style</a:t>
            </a:r>
          </a:p>
        </p:txBody>
      </p:sp>
      <p:sp>
        <p:nvSpPr>
          <p:cNvPr id="9" name="Date Placeholder 9"/>
          <p:cNvSpPr>
            <a:spLocks noGrp="1"/>
          </p:cNvSpPr>
          <p:nvPr>
            <p:ph type="dt" sz="half" idx="10"/>
          </p:nvPr>
        </p:nvSpPr>
        <p:spPr>
          <a:xfrm>
            <a:off x="685800" y="6248400"/>
            <a:ext cx="1905000" cy="457200"/>
          </a:xfrm>
        </p:spPr>
        <p:txBody>
          <a:bodyPr/>
          <a:lstStyle>
            <a:lvl1pPr>
              <a:defRPr sz="1200">
                <a:solidFill>
                  <a:schemeClr val="folHlink"/>
                </a:solidFill>
                <a:latin typeface="+mn-lt"/>
                <a:ea typeface="+mn-ea"/>
              </a:defRPr>
            </a:lvl1pPr>
          </a:lstStyle>
          <a:p>
            <a:pPr>
              <a:defRPr/>
            </a:pPr>
            <a:fld id="{0080AC47-11FE-4822-ADF0-F4A20A536E22}" type="datetime1">
              <a:rPr lang="en-US" smtClean="0"/>
              <a:t>10/5/2017</a:t>
            </a:fld>
            <a:endParaRPr lang="en-US" dirty="0"/>
          </a:p>
        </p:txBody>
      </p:sp>
      <p:sp>
        <p:nvSpPr>
          <p:cNvPr id="10" name="Footer Placeholder 21"/>
          <p:cNvSpPr>
            <a:spLocks noGrp="1"/>
          </p:cNvSpPr>
          <p:nvPr>
            <p:ph type="ftr" sz="quarter" idx="11"/>
          </p:nvPr>
        </p:nvSpPr>
        <p:spPr>
          <a:xfrm>
            <a:off x="3124200" y="6248400"/>
            <a:ext cx="2895600" cy="457200"/>
          </a:xfrm>
        </p:spPr>
        <p:txBody>
          <a:bodyPr/>
          <a:lstStyle>
            <a:lvl1pPr>
              <a:defRPr sz="1200">
                <a:solidFill>
                  <a:schemeClr val="folHlink"/>
                </a:solidFill>
                <a:latin typeface="+mn-lt"/>
                <a:ea typeface="+mn-ea"/>
              </a:defRPr>
            </a:lvl1pPr>
          </a:lstStyle>
          <a:p>
            <a:pPr>
              <a:defRPr/>
            </a:pPr>
            <a:endParaRPr lang="en-US"/>
          </a:p>
        </p:txBody>
      </p:sp>
      <p:sp>
        <p:nvSpPr>
          <p:cNvPr id="11" name="Slide Number Placeholder 17"/>
          <p:cNvSpPr>
            <a:spLocks noGrp="1"/>
          </p:cNvSpPr>
          <p:nvPr>
            <p:ph type="sldNum" sz="quarter" idx="12"/>
          </p:nvPr>
        </p:nvSpPr>
        <p:spPr>
          <a:xfrm>
            <a:off x="6553200" y="6248400"/>
            <a:ext cx="1905000" cy="457200"/>
          </a:xfrm>
        </p:spPr>
        <p:txBody>
          <a:bodyPr/>
          <a:lstStyle>
            <a:lvl1pPr>
              <a:defRPr/>
            </a:lvl1pPr>
          </a:lstStyle>
          <a:p>
            <a:fld id="{AC685BE2-9D6E-4018-A8FF-142F36A4C1F7}" type="slidenum">
              <a:rPr lang="en-US" altLang="en-US"/>
              <a:pPr/>
              <a:t>‹#›</a:t>
            </a:fld>
            <a:endParaRPr lang="en-US" altLang="en-US"/>
          </a:p>
        </p:txBody>
      </p:sp>
    </p:spTree>
    <p:extLst>
      <p:ext uri="{BB962C8B-B14F-4D97-AF65-F5344CB8AC3E}">
        <p14:creationId xmlns:p14="http://schemas.microsoft.com/office/powerpoint/2010/main" val="132269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p:txBody>
          <a:bodyPr/>
          <a:lstStyle>
            <a:lvl1pPr>
              <a:defRPr/>
            </a:lvl1pPr>
          </a:lstStyle>
          <a:p>
            <a:pPr>
              <a:defRPr/>
            </a:pPr>
            <a:fld id="{157949E8-EF93-4FB5-B9BB-E757E2EC14DF}" type="datetime1">
              <a:rPr lang="en-US" smtClean="0"/>
              <a:t>10/5/2017</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fld id="{88DC519D-51AF-454B-954C-81E274A17641}" type="slidenum">
              <a:rPr lang="en-US" altLang="en-US"/>
              <a:pPr/>
              <a:t>‹#›</a:t>
            </a:fld>
            <a:endParaRPr lang="en-US" altLang="en-US"/>
          </a:p>
        </p:txBody>
      </p:sp>
    </p:spTree>
    <p:extLst>
      <p:ext uri="{BB962C8B-B14F-4D97-AF65-F5344CB8AC3E}">
        <p14:creationId xmlns:p14="http://schemas.microsoft.com/office/powerpoint/2010/main" val="2388453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30E1CFE2-D761-473F-91A7-EF19762C50B2}" type="datetime1">
              <a:rPr lang="en-US" smtClean="0"/>
              <a:t>10/5/2017</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E7FACB17-F707-4A2E-9E37-D4836DC375CD}" type="slidenum">
              <a:rPr lang="en-US" altLang="en-US"/>
              <a:pPr/>
              <a:t>‹#›</a:t>
            </a:fld>
            <a:endParaRPr lang="en-US" altLang="en-US"/>
          </a:p>
        </p:txBody>
      </p:sp>
    </p:spTree>
    <p:extLst>
      <p:ext uri="{BB962C8B-B14F-4D97-AF65-F5344CB8AC3E}">
        <p14:creationId xmlns:p14="http://schemas.microsoft.com/office/powerpoint/2010/main" val="2017353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04850"/>
            <a:ext cx="2057400" cy="5619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704850"/>
            <a:ext cx="6019800" cy="5619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267CECFE-C52B-4620-9136-0D63679E279A}" type="datetime1">
              <a:rPr lang="en-US" smtClean="0"/>
              <a:t>10/5/2017</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1C09278E-534A-4F17-B5E6-D90854E70472}" type="slidenum">
              <a:rPr lang="en-US" altLang="en-US"/>
              <a:pPr/>
              <a:t>‹#›</a:t>
            </a:fld>
            <a:endParaRPr lang="en-US" altLang="en-US"/>
          </a:p>
        </p:txBody>
      </p:sp>
    </p:spTree>
    <p:extLst>
      <p:ext uri="{BB962C8B-B14F-4D97-AF65-F5344CB8AC3E}">
        <p14:creationId xmlns:p14="http://schemas.microsoft.com/office/powerpoint/2010/main" val="3537266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Chart">
    <p:spTree>
      <p:nvGrpSpPr>
        <p:cNvPr id="1" name=""/>
        <p:cNvGrpSpPr/>
        <p:nvPr/>
      </p:nvGrpSpPr>
      <p:grpSpPr>
        <a:xfrm>
          <a:off x="0" y="0"/>
          <a:ext cx="0" cy="0"/>
          <a:chOff x="0" y="0"/>
          <a:chExt cx="0" cy="0"/>
        </a:xfrm>
      </p:grpSpPr>
      <p:sp>
        <p:nvSpPr>
          <p:cNvPr id="21" name="Rectangle 20"/>
          <p:cNvSpPr/>
          <p:nvPr userDrawn="1"/>
        </p:nvSpPr>
        <p:spPr>
          <a:xfrm>
            <a:off x="0" y="6362700"/>
            <a:ext cx="9144000" cy="4953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0" y="1442719"/>
            <a:ext cx="9144000" cy="49199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0" y="1397000"/>
            <a:ext cx="9144000" cy="45719"/>
          </a:xfrm>
          <a:prstGeom prst="rect">
            <a:avLst/>
          </a:prstGeom>
          <a:solidFill>
            <a:srgbClr val="ECC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p:cNvGrpSpPr/>
          <p:nvPr userDrawn="1"/>
        </p:nvGrpSpPr>
        <p:grpSpPr>
          <a:xfrm>
            <a:off x="7213600" y="6477000"/>
            <a:ext cx="1435103" cy="304800"/>
            <a:chOff x="7213600" y="6477000"/>
            <a:chExt cx="1435103" cy="304800"/>
          </a:xfrm>
        </p:grpSpPr>
        <p:pic>
          <p:nvPicPr>
            <p:cNvPr id="30" name="Picture 29" descr="NEORSD_logo.png"/>
            <p:cNvPicPr>
              <a:picLocks noChangeAspect="1"/>
            </p:cNvPicPr>
            <p:nvPr userDrawn="1"/>
          </p:nvPicPr>
          <p:blipFill>
            <a:blip r:embed="rId2" cstate="print">
              <a:clrChange>
                <a:clrFrom>
                  <a:srgbClr val="FFFFFF"/>
                </a:clrFrom>
                <a:clrTo>
                  <a:srgbClr val="FFFFFF">
                    <a:alpha val="0"/>
                  </a:srgbClr>
                </a:clrTo>
              </a:clrChange>
              <a:biLevel thresh="50000"/>
              <a:extLst>
                <a:ext uri="{28A0092B-C50C-407E-A947-70E740481C1C}">
                  <a14:useLocalDpi xmlns:a14="http://schemas.microsoft.com/office/drawing/2010/main" val="0"/>
                </a:ext>
              </a:extLst>
            </a:blip>
            <a:stretch>
              <a:fillRect/>
            </a:stretch>
          </p:blipFill>
          <p:spPr>
            <a:xfrm>
              <a:off x="7315200" y="6528298"/>
              <a:ext cx="1333503" cy="206339"/>
            </a:xfrm>
            <a:prstGeom prst="rect">
              <a:avLst/>
            </a:prstGeom>
          </p:spPr>
        </p:pic>
        <p:cxnSp>
          <p:nvCxnSpPr>
            <p:cNvPr id="31" name="Straight Connector 30"/>
            <p:cNvCxnSpPr/>
            <p:nvPr userDrawn="1"/>
          </p:nvCxnSpPr>
          <p:spPr>
            <a:xfrm>
              <a:off x="7213600" y="64770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itle 17"/>
          <p:cNvSpPr>
            <a:spLocks noGrp="1"/>
          </p:cNvSpPr>
          <p:nvPr>
            <p:ph type="title"/>
          </p:nvPr>
        </p:nvSpPr>
        <p:spPr>
          <a:xfrm>
            <a:off x="1752600" y="228601"/>
            <a:ext cx="6858000" cy="1025524"/>
          </a:xfrm>
        </p:spPr>
        <p:txBody>
          <a:bodyPr/>
          <a:lstStyle>
            <a:lvl1pPr algn="l">
              <a:defRPr lang="en-US" sz="2800" b="1" kern="1200" cap="all" dirty="0" smtClean="0">
                <a:solidFill>
                  <a:schemeClr val="bg1"/>
                </a:solidFill>
                <a:latin typeface="Rockwell" panose="02060603020205020403" pitchFamily="18" charset="0"/>
                <a:ea typeface="+mj-ea"/>
                <a:cs typeface="+mj-cs"/>
              </a:defRPr>
            </a:lvl1pPr>
          </a:lstStyle>
          <a:p>
            <a:r>
              <a:rPr lang="en-US" dirty="0"/>
              <a:t>Click to edit Master title style</a:t>
            </a:r>
          </a:p>
        </p:txBody>
      </p:sp>
      <p:sp>
        <p:nvSpPr>
          <p:cNvPr id="4" name="Chart Placeholder 3"/>
          <p:cNvSpPr>
            <a:spLocks noGrp="1"/>
          </p:cNvSpPr>
          <p:nvPr>
            <p:ph type="chart" sz="quarter" idx="10"/>
          </p:nvPr>
        </p:nvSpPr>
        <p:spPr>
          <a:xfrm>
            <a:off x="420624" y="1600200"/>
            <a:ext cx="8229600" cy="4572000"/>
          </a:xfrm>
        </p:spPr>
        <p:txBody>
          <a:bodyPr/>
          <a:lstStyle/>
          <a:p>
            <a:endParaRPr lang="en-US" dirty="0"/>
          </a:p>
        </p:txBody>
      </p:sp>
      <p:grpSp>
        <p:nvGrpSpPr>
          <p:cNvPr id="15" name="Group 14"/>
          <p:cNvGrpSpPr/>
          <p:nvPr userDrawn="1"/>
        </p:nvGrpSpPr>
        <p:grpSpPr>
          <a:xfrm>
            <a:off x="421005" y="274320"/>
            <a:ext cx="914400" cy="914400"/>
            <a:chOff x="421005" y="274320"/>
            <a:chExt cx="914400" cy="914400"/>
          </a:xfrm>
        </p:grpSpPr>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4420" y="286027"/>
              <a:ext cx="890985" cy="890985"/>
            </a:xfrm>
            <a:prstGeom prst="rect">
              <a:avLst/>
            </a:prstGeom>
            <a:ln w="57150">
              <a:solidFill>
                <a:schemeClr val="bg1"/>
              </a:solidFill>
            </a:ln>
          </p:spPr>
        </p:pic>
        <p:cxnSp>
          <p:nvCxnSpPr>
            <p:cNvPr id="17" name="Straight Connector 16"/>
            <p:cNvCxnSpPr>
              <a:stCxn id="16" idx="0"/>
              <a:endCxn id="16" idx="2"/>
            </p:cNvCxnSpPr>
            <p:nvPr userDrawn="1"/>
          </p:nvCxnSpPr>
          <p:spPr>
            <a:xfrm>
              <a:off x="889912" y="274320"/>
              <a:ext cx="0" cy="914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6" idx="3"/>
            </p:cNvCxnSpPr>
            <p:nvPr userDrawn="1"/>
          </p:nvCxnSpPr>
          <p:spPr>
            <a:xfrm flipH="1">
              <a:off x="421005" y="731520"/>
              <a:ext cx="914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6183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0A4F5C2-9CE6-41C4-8C9C-6A1BDC1C9E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10/5/2017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CAE2DE-C433-4B4B-BADF-F475397F0746}"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56476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244145-3F0C-47D8-9ED7-C26124871AC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10/5/2017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4676159-BCC2-4B68-B0DD-89D10509FAB6}"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86648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95F0A6D-7F18-456F-B06F-6C2BB820ECF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10/5/2017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713E320-DCD3-4B5A-9D9D-13352407F6CE}"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30441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9"/>
          <p:cNvSpPr>
            <a:spLocks noGrp="1"/>
          </p:cNvSpPr>
          <p:nvPr>
            <p:ph type="dt" sz="half" idx="10"/>
          </p:nvPr>
        </p:nvSpPr>
        <p:spPr/>
        <p:txBody>
          <a:bodyPr/>
          <a:lstStyle>
            <a:lvl1pPr>
              <a:defRPr/>
            </a:lvl1pPr>
          </a:lstStyle>
          <a:p>
            <a:pPr>
              <a:defRPr/>
            </a:pPr>
            <a:fld id="{3516E5A9-C335-499A-BDE5-93797489DE31}" type="datetime1">
              <a:rPr lang="en-US" smtClean="0"/>
              <a:t>10/5/2017</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12035770-5C4B-4E13-8116-2A523BC6D21B}" type="slidenum">
              <a:rPr lang="en-US" altLang="en-US"/>
              <a:pPr/>
              <a:t>‹#›</a:t>
            </a:fld>
            <a:endParaRPr lang="en-US" altLang="en-US"/>
          </a:p>
        </p:txBody>
      </p:sp>
    </p:spTree>
    <p:extLst>
      <p:ext uri="{BB962C8B-B14F-4D97-AF65-F5344CB8AC3E}">
        <p14:creationId xmlns:p14="http://schemas.microsoft.com/office/powerpoint/2010/main" val="1330061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A32B318E-C362-41DF-869A-C928D3BE98F5}" type="datetime1">
              <a:rPr lang="en-US" smtClean="0"/>
              <a:t>10/5/2017</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4BC2F4CE-9003-4BE5-AC5C-250C78AF4387}" type="slidenum">
              <a:rPr lang="en-US" altLang="en-US"/>
              <a:pPr/>
              <a:t>‹#›</a:t>
            </a:fld>
            <a:endParaRPr lang="en-US" altLang="en-US"/>
          </a:p>
        </p:txBody>
      </p:sp>
    </p:spTree>
    <p:extLst>
      <p:ext uri="{BB962C8B-B14F-4D97-AF65-F5344CB8AC3E}">
        <p14:creationId xmlns:p14="http://schemas.microsoft.com/office/powerpoint/2010/main" val="788765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fld id="{48BD4E4C-A023-4517-996E-3719D575BB03}" type="datetime1">
              <a:rPr lang="en-US" smtClean="0"/>
              <a:t>10/5/2017</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1A7A6773-3D76-4660-9C12-673F4DA4BD87}" type="slidenum">
              <a:rPr lang="en-US" altLang="en-US"/>
              <a:pPr/>
              <a:t>‹#›</a:t>
            </a:fld>
            <a:endParaRPr lang="en-US" altLang="en-US"/>
          </a:p>
        </p:txBody>
      </p:sp>
    </p:spTree>
    <p:extLst>
      <p:ext uri="{BB962C8B-B14F-4D97-AF65-F5344CB8AC3E}">
        <p14:creationId xmlns:p14="http://schemas.microsoft.com/office/powerpoint/2010/main" val="1696956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35164"/>
            <a:ext cx="4038600"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35164"/>
            <a:ext cx="4038600"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414A7633-C4EB-4EA5-A86B-9C490DEE3701}" type="datetime1">
              <a:rPr lang="en-US" smtClean="0"/>
              <a:t>10/5/2017</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fld id="{A25A8200-241E-494B-96FF-485ABBDF2004}" type="slidenum">
              <a:rPr lang="en-US" altLang="en-US"/>
              <a:pPr/>
              <a:t>‹#›</a:t>
            </a:fld>
            <a:endParaRPr lang="en-US" altLang="en-US"/>
          </a:p>
        </p:txBody>
      </p:sp>
    </p:spTree>
    <p:extLst>
      <p:ext uri="{BB962C8B-B14F-4D97-AF65-F5344CB8AC3E}">
        <p14:creationId xmlns:p14="http://schemas.microsoft.com/office/powerpoint/2010/main" val="870521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52497927-73E7-4F75-82FA-1C46010B2DF2}" type="datetime1">
              <a:rPr lang="en-US" smtClean="0"/>
              <a:t>10/5/2017</a:t>
            </a:fld>
            <a:endParaRPr lang="en-US" dirty="0"/>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fld id="{B4DDA1D9-8840-47F4-89D0-CB99850D7141}" type="slidenum">
              <a:rPr lang="en-US" altLang="en-US"/>
              <a:pPr/>
              <a:t>‹#›</a:t>
            </a:fld>
            <a:endParaRPr lang="en-US" altLang="en-US"/>
          </a:p>
        </p:txBody>
      </p:sp>
    </p:spTree>
    <p:extLst>
      <p:ext uri="{BB962C8B-B14F-4D97-AF65-F5344CB8AC3E}">
        <p14:creationId xmlns:p14="http://schemas.microsoft.com/office/powerpoint/2010/main" val="175074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4C6C3584-331E-437E-8ED0-F2AE38D86B39}" type="datetime1">
              <a:rPr lang="en-US" smtClean="0"/>
              <a:t>10/5/2017</a:t>
            </a:fld>
            <a:endParaRPr lang="en-US" dirty="0"/>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fld id="{D15D8C24-5E02-43E2-A02B-7D606D24B213}" type="slidenum">
              <a:rPr lang="en-US" altLang="en-US"/>
              <a:pPr/>
              <a:t>‹#›</a:t>
            </a:fld>
            <a:endParaRPr lang="en-US" altLang="en-US"/>
          </a:p>
        </p:txBody>
      </p:sp>
    </p:spTree>
    <p:extLst>
      <p:ext uri="{BB962C8B-B14F-4D97-AF65-F5344CB8AC3E}">
        <p14:creationId xmlns:p14="http://schemas.microsoft.com/office/powerpoint/2010/main" val="138056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4018A664-4106-40A8-85B6-31339B927D26}" type="datetime1">
              <a:rPr lang="en-US" smtClean="0"/>
              <a:t>10/5/2017</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DFCF503B-85C1-43F6-8AB8-A0949BDC5940}" type="slidenum">
              <a:rPr lang="en-US" altLang="en-US"/>
              <a:pPr/>
              <a:t>‹#›</a:t>
            </a:fld>
            <a:endParaRPr lang="en-US" altLang="en-US"/>
          </a:p>
        </p:txBody>
      </p:sp>
    </p:spTree>
    <p:extLst>
      <p:ext uri="{BB962C8B-B14F-4D97-AF65-F5344CB8AC3E}">
        <p14:creationId xmlns:p14="http://schemas.microsoft.com/office/powerpoint/2010/main" val="1213994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p:txBody>
          <a:bodyPr/>
          <a:lstStyle>
            <a:lvl1pPr>
              <a:defRPr/>
            </a:lvl1pPr>
          </a:lstStyle>
          <a:p>
            <a:pPr>
              <a:defRPr/>
            </a:pPr>
            <a:fld id="{4CFB9050-117F-4BA2-8D19-6D23C91228AF}" type="datetime1">
              <a:rPr lang="en-US" smtClean="0"/>
              <a:t>10/5/2017</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fld id="{7996DF6B-4ABE-4CF1-A6BB-D369ECD173CF}" type="slidenum">
              <a:rPr lang="en-US" altLang="en-US"/>
              <a:pPr/>
              <a:t>‹#›</a:t>
            </a:fld>
            <a:endParaRPr lang="en-US" altLang="en-US"/>
          </a:p>
        </p:txBody>
      </p:sp>
    </p:spTree>
    <p:extLst>
      <p:ext uri="{BB962C8B-B14F-4D97-AF65-F5344CB8AC3E}">
        <p14:creationId xmlns:p14="http://schemas.microsoft.com/office/powerpoint/2010/main" val="231151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99CC"/>
            </a:gs>
            <a:gs pos="100000">
              <a:srgbClr val="003366"/>
            </a:gs>
          </a:gsLst>
          <a:lin ang="18900000" scaled="1"/>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Constantia" pitchFamily="18" charset="0"/>
              <a:ea typeface="Geneva" charset="-128"/>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Constantia" pitchFamily="18" charset="0"/>
              <a:ea typeface="Geneva" charset="-128"/>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a:solidFill>
                  <a:schemeClr val="folHlink"/>
                </a:solidFill>
                <a:latin typeface="+mn-lt"/>
                <a:ea typeface="+mn-ea"/>
              </a:defRPr>
            </a:lvl1pPr>
          </a:lstStyle>
          <a:p>
            <a:pPr>
              <a:defRPr/>
            </a:pPr>
            <a:fld id="{62C70C08-53A3-4F65-95E7-3340C434FDD9}" type="datetime1">
              <a:rPr lang="en-US" smtClean="0"/>
              <a:t>10/5/2017</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a:defRPr sz="1200">
                <a:solidFill>
                  <a:schemeClr val="folHlink"/>
                </a:solidFill>
                <a:latin typeface="+mn-lt"/>
                <a:ea typeface="+mn-ea"/>
              </a:defRPr>
            </a:lvl1pPr>
          </a:lstStyle>
          <a:p>
            <a:pPr>
              <a:defRPr/>
            </a:pPr>
            <a:endParaRPr lang="en-US"/>
          </a:p>
        </p:txBody>
      </p:sp>
      <p:sp>
        <p:nvSpPr>
          <p:cNvPr id="18" name="Slide Number Placeholder 17"/>
          <p:cNvSpPr>
            <a:spLocks noGrp="1"/>
          </p:cNvSpPr>
          <p:nvPr>
            <p:ph type="sldNum" sz="quarter" idx="4"/>
          </p:nvPr>
        </p:nvSpPr>
        <p:spPr>
          <a:xfrm>
            <a:off x="8382000" y="6492875"/>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chemeClr val="folHlink"/>
                </a:solidFill>
                <a:latin typeface="Tahoma" panose="020B0604030504040204" pitchFamily="34" charset="0"/>
              </a:defRPr>
            </a:lvl1pPr>
          </a:lstStyle>
          <a:p>
            <a:fld id="{7213C8EA-1473-4D02-9BBF-5A6EA878F956}" type="slidenum">
              <a:rPr lang="en-US" altLang="en-US"/>
              <a:pPr/>
              <a:t>‹#›</a:t>
            </a:fld>
            <a:endParaRPr lang="en-US" alt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latin typeface="Constantia" pitchFamily="18" charset="0"/>
                <a:ea typeface="Geneva" charset="-128"/>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latin typeface="Constantia" pitchFamily="18" charset="0"/>
                <a:ea typeface="Geneva" charset="-128"/>
              </a:endParaRPr>
            </a:p>
          </p:txBody>
        </p:sp>
      </p:grpSp>
    </p:spTree>
  </p:cSld>
  <p:clrMap bg1="lt1" tx1="dk1" bg2="lt2" tx2="dk2" accent1="accent1" accent2="accent2" accent3="accent3" accent4="accent4" accent5="accent5" accent6="accent6" hlink="hlink" folHlink="folHlink"/>
  <p:sldLayoutIdLst>
    <p:sldLayoutId id="2147484029"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30" r:id="rId13"/>
  </p:sldLayoutIdLst>
  <p:hf sldNum="0" hdr="0" ftr="0" dt="0"/>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Tahoma" pitchFamily="34" charset="0"/>
          <a:ea typeface="Geneva" charset="-128"/>
        </a:defRPr>
      </a:lvl2pPr>
      <a:lvl3pPr algn="l" rtl="0" eaLnBrk="0" fontAlgn="base" hangingPunct="0">
        <a:spcBef>
          <a:spcPct val="0"/>
        </a:spcBef>
        <a:spcAft>
          <a:spcPct val="0"/>
        </a:spcAft>
        <a:defRPr sz="4400" b="1">
          <a:solidFill>
            <a:schemeClr val="bg1"/>
          </a:solidFill>
          <a:latin typeface="Tahoma" pitchFamily="34" charset="0"/>
          <a:ea typeface="Geneva" charset="-128"/>
        </a:defRPr>
      </a:lvl3pPr>
      <a:lvl4pPr algn="l" rtl="0" eaLnBrk="0" fontAlgn="base" hangingPunct="0">
        <a:spcBef>
          <a:spcPct val="0"/>
        </a:spcBef>
        <a:spcAft>
          <a:spcPct val="0"/>
        </a:spcAft>
        <a:defRPr sz="4400" b="1">
          <a:solidFill>
            <a:schemeClr val="bg1"/>
          </a:solidFill>
          <a:latin typeface="Tahoma" pitchFamily="34" charset="0"/>
          <a:ea typeface="Geneva" charset="-128"/>
        </a:defRPr>
      </a:lvl4pPr>
      <a:lvl5pPr algn="l" rtl="0" eaLnBrk="0" fontAlgn="base" hangingPunct="0">
        <a:spcBef>
          <a:spcPct val="0"/>
        </a:spcBef>
        <a:spcAft>
          <a:spcPct val="0"/>
        </a:spcAft>
        <a:defRPr sz="4400" b="1">
          <a:solidFill>
            <a:schemeClr val="bg1"/>
          </a:solidFill>
          <a:latin typeface="Tahoma" pitchFamily="34" charset="0"/>
          <a:ea typeface="Geneva" charset="-128"/>
        </a:defRPr>
      </a:lvl5pPr>
      <a:lvl6pPr marL="457200" algn="l" rtl="0" eaLnBrk="0" fontAlgn="base" hangingPunct="0">
        <a:spcBef>
          <a:spcPct val="0"/>
        </a:spcBef>
        <a:spcAft>
          <a:spcPct val="0"/>
        </a:spcAft>
        <a:defRPr sz="4400" b="1">
          <a:solidFill>
            <a:schemeClr val="bg1"/>
          </a:solidFill>
          <a:latin typeface="Tahoma" pitchFamily="34" charset="0"/>
          <a:ea typeface="Geneva" charset="-128"/>
        </a:defRPr>
      </a:lvl6pPr>
      <a:lvl7pPr marL="914400" algn="l" rtl="0" eaLnBrk="0" fontAlgn="base" hangingPunct="0">
        <a:spcBef>
          <a:spcPct val="0"/>
        </a:spcBef>
        <a:spcAft>
          <a:spcPct val="0"/>
        </a:spcAft>
        <a:defRPr sz="4400" b="1">
          <a:solidFill>
            <a:schemeClr val="bg1"/>
          </a:solidFill>
          <a:latin typeface="Tahoma" pitchFamily="34" charset="0"/>
          <a:ea typeface="Geneva" charset="-128"/>
        </a:defRPr>
      </a:lvl7pPr>
      <a:lvl8pPr marL="1371600" algn="l" rtl="0" eaLnBrk="0" fontAlgn="base" hangingPunct="0">
        <a:spcBef>
          <a:spcPct val="0"/>
        </a:spcBef>
        <a:spcAft>
          <a:spcPct val="0"/>
        </a:spcAft>
        <a:defRPr sz="4400" b="1">
          <a:solidFill>
            <a:schemeClr val="bg1"/>
          </a:solidFill>
          <a:latin typeface="Tahoma" pitchFamily="34" charset="0"/>
          <a:ea typeface="Geneva" charset="-128"/>
        </a:defRPr>
      </a:lvl8pPr>
      <a:lvl9pPr marL="1828800" algn="l" rtl="0" eaLnBrk="0" fontAlgn="base" hangingPunct="0">
        <a:spcBef>
          <a:spcPct val="0"/>
        </a:spcBef>
        <a:spcAft>
          <a:spcPct val="0"/>
        </a:spcAft>
        <a:defRPr sz="4400" b="1">
          <a:solidFill>
            <a:schemeClr val="bg1"/>
          </a:solidFill>
          <a:latin typeface="Tahoma" pitchFamily="34" charset="0"/>
          <a:ea typeface="Geneva" charset="-128"/>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a:solidFill>
            <a:schemeClr val="bg1"/>
          </a:solidFill>
          <a:latin typeface="+mn-lt"/>
          <a:ea typeface="+mn-ea"/>
          <a:cs typeface="+mn-cs"/>
        </a:defRPr>
      </a:lvl1pPr>
      <a:lvl2pPr marL="639763" indent="-246063" algn="l" rtl="0" eaLnBrk="0" fontAlgn="base" hangingPunct="0">
        <a:spcBef>
          <a:spcPct val="20000"/>
        </a:spcBef>
        <a:spcAft>
          <a:spcPct val="0"/>
        </a:spcAft>
        <a:buClr>
          <a:schemeClr val="hlink"/>
        </a:buClr>
        <a:buSzPct val="85000"/>
        <a:buFont typeface="Wingdings 2" pitchFamily="18" charset="2"/>
        <a:buChar char=""/>
        <a:defRPr sz="2400">
          <a:solidFill>
            <a:schemeClr val="bg1"/>
          </a:solidFill>
          <a:latin typeface="+mn-lt"/>
          <a:ea typeface="+mn-ea"/>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a:solidFill>
            <a:schemeClr val="bg1"/>
          </a:solidFill>
          <a:latin typeface="+mn-lt"/>
          <a:ea typeface="+mn-ea"/>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a:solidFill>
            <a:schemeClr val="bg1"/>
          </a:solidFill>
          <a:latin typeface="+mn-lt"/>
          <a:ea typeface="+mn-ea"/>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mn-lt"/>
          <a:ea typeface="+mn-ea"/>
        </a:defRPr>
      </a:lvl5pPr>
      <a:lvl6pPr marL="1919288" indent="-209550" algn="l" rtl="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mn-lt"/>
          <a:ea typeface="+mn-ea"/>
        </a:defRPr>
      </a:lvl6pPr>
      <a:lvl7pPr marL="2376488" indent="-209550" algn="l" rtl="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mn-lt"/>
          <a:ea typeface="+mn-ea"/>
        </a:defRPr>
      </a:lvl7pPr>
      <a:lvl8pPr marL="2833688" indent="-209550" algn="l" rtl="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mn-lt"/>
          <a:ea typeface="+mn-ea"/>
        </a:defRPr>
      </a:lvl8pPr>
      <a:lvl9pPr marL="3290888" indent="-209550" algn="l" rtl="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823CB13-3527-441A-975B-86A57B45D091}" type="datetime1">
              <a:rPr lang="en-US" smtClean="0"/>
              <a:t>10/5/2017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2B314190-AA74-4CAA-B47B-81C47A32ACA0}" type="slidenum">
              <a:rPr lang="en-US" altLang="en-US"/>
              <a:pPr>
                <a:defRPr/>
              </a:pPr>
              <a:t>‹#›</a:t>
            </a:fld>
            <a:endParaRPr lang="en-US" altLang="en-US"/>
          </a:p>
        </p:txBody>
      </p:sp>
    </p:spTree>
    <p:extLst>
      <p:ext uri="{BB962C8B-B14F-4D97-AF65-F5344CB8AC3E}">
        <p14:creationId xmlns:p14="http://schemas.microsoft.com/office/powerpoint/2010/main" val="2506403128"/>
      </p:ext>
    </p:extLst>
  </p:cSld>
  <p:clrMap bg1="lt1" tx1="dk1" bg2="lt2" tx2="dk2" accent1="accent1" accent2="accent2" accent3="accent3" accent4="accent4" accent5="accent5" accent6="accent6" hlink="hlink" folHlink="folHlink"/>
  <p:sldLayoutIdLst>
    <p:sldLayoutId id="2147484032" r:id="rId1"/>
    <p:sldLayoutId id="2147484033" r:id="rId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78C21115-91F5-43AA-9568-17603D4CFD39}" type="datetime1">
              <a:rPr lang="en-US" smtClean="0"/>
              <a:t>10/5/2017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57CAD3B3-38D1-4481-B01F-7F6C4B74BBEE}" type="slidenum">
              <a:rPr lang="en-US" altLang="en-US"/>
              <a:pPr>
                <a:defRPr/>
              </a:pPr>
              <a:t>‹#›</a:t>
            </a:fld>
            <a:endParaRPr lang="en-US" altLang="en-US"/>
          </a:p>
        </p:txBody>
      </p:sp>
    </p:spTree>
    <p:extLst>
      <p:ext uri="{BB962C8B-B14F-4D97-AF65-F5344CB8AC3E}">
        <p14:creationId xmlns:p14="http://schemas.microsoft.com/office/powerpoint/2010/main" val="4273031614"/>
      </p:ext>
    </p:extLst>
  </p:cSld>
  <p:clrMap bg1="lt1" tx1="dk1" bg2="lt2" tx2="dk2" accent1="accent1" accent2="accent2" accent3="accent3" accent4="accent4" accent5="accent5" accent6="accent6" hlink="hlink" folHlink="folHlink"/>
  <p:sldLayoutIdLst>
    <p:sldLayoutId id="2147484035" r:id="rId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28.jpe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image" Target="../media/image29.jpe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8" Type="http://schemas.openxmlformats.org/officeDocument/2006/relationships/hyperlink" Target="https://www.ohioucp.org/index.vm" TargetMode="External"/><Relationship Id="rId3" Type="http://schemas.openxmlformats.org/officeDocument/2006/relationships/image" Target="../media/image26.jpeg"/><Relationship Id="rId7" Type="http://schemas.openxmlformats.org/officeDocument/2006/relationships/hyperlink" Target="http://das.ohio.gov/Divisions/EqualOpportunity/MBEEDGECertification.aspx" TargetMode="External"/><Relationship Id="rId2" Type="http://schemas.openxmlformats.org/officeDocument/2006/relationships/notesSlide" Target="../notesSlides/notesSlide48.xml"/><Relationship Id="rId1" Type="http://schemas.openxmlformats.org/officeDocument/2006/relationships/slideLayout" Target="../slideLayouts/slideLayout16.xml"/><Relationship Id="rId6" Type="http://schemas.openxmlformats.org/officeDocument/2006/relationships/hyperlink" Target="http://ohiomsdc.org/aws/SCOMSDC/pt/sp/mbe_certification" TargetMode="External"/><Relationship Id="rId11" Type="http://schemas.openxmlformats.org/officeDocument/2006/relationships/image" Target="../media/image27.png"/><Relationship Id="rId5" Type="http://schemas.openxmlformats.org/officeDocument/2006/relationships/hyperlink" Target="http://opd.cuyahogacounty.us/" TargetMode="External"/><Relationship Id="rId10" Type="http://schemas.openxmlformats.org/officeDocument/2006/relationships/hyperlink" Target="http://www.sba.gov/aboutsba/sbaprograms/8abd/" TargetMode="External"/><Relationship Id="rId4" Type="http://schemas.openxmlformats.org/officeDocument/2006/relationships/hyperlink" Target="http://www.city.cleveland.oh.us/CityofCleveland/Home/Business/Equal%20Opportunity" TargetMode="External"/><Relationship Id="rId9" Type="http://schemas.openxmlformats.org/officeDocument/2006/relationships/hyperlink" Target="http://www.wbenc.org/Certificatio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9.xml"/><Relationship Id="rId1" Type="http://schemas.openxmlformats.org/officeDocument/2006/relationships/slideLayout" Target="../slideLayouts/slideLayout15.xml"/><Relationship Id="rId5" Type="http://schemas.openxmlformats.org/officeDocument/2006/relationships/image" Target="../media/image35.jpe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8" Type="http://schemas.openxmlformats.org/officeDocument/2006/relationships/hyperlink" Target="mailto:Adamsg@neorsd.org" TargetMode="External"/><Relationship Id="rId3" Type="http://schemas.openxmlformats.org/officeDocument/2006/relationships/image" Target="../media/image27.png"/><Relationship Id="rId7" Type="http://schemas.openxmlformats.org/officeDocument/2006/relationships/hyperlink" Target="mailto:Millert@neorsd.org" TargetMode="External"/><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hyperlink" Target="mailto:Jonesd@neorsd.org" TargetMode="External"/><Relationship Id="rId5" Type="http://schemas.openxmlformats.org/officeDocument/2006/relationships/hyperlink" Target="mailto:jordant@neorsd.org" TargetMode="Externa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image" Target="../media/image29.jpeg"/><Relationship Id="rId5" Type="http://schemas.openxmlformats.org/officeDocument/2006/relationships/image" Target="../media/image39.png"/><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033"/>
          <p:cNvSpPr>
            <a:spLocks noChangeArrowheads="1"/>
          </p:cNvSpPr>
          <p:nvPr/>
        </p:nvSpPr>
        <p:spPr bwMode="auto">
          <a:xfrm>
            <a:off x="3505200" y="4495800"/>
            <a:ext cx="419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bg1"/>
                </a:solidFill>
                <a:latin typeface="Tahoma" panose="020B0604030504040204" pitchFamily="34" charset="0"/>
                <a:ea typeface="Geneva" pitchFamily="-80" charset="-128"/>
              </a:defRPr>
            </a:lvl1pPr>
            <a:lvl2pPr marL="742950" indent="-285750" eaLnBrk="0" hangingPunct="0">
              <a:spcBef>
                <a:spcPct val="20000"/>
              </a:spcBef>
              <a:buClr>
                <a:schemeClr val="hlink"/>
              </a:buClr>
              <a:buSzPct val="85000"/>
              <a:buFont typeface="Wingdings 2" pitchFamily="18" charset="2"/>
              <a:buChar char=""/>
              <a:defRPr sz="2400">
                <a:solidFill>
                  <a:schemeClr val="bg1"/>
                </a:solidFill>
                <a:latin typeface="Tahoma" panose="020B0604030504040204" pitchFamily="34" charset="0"/>
                <a:ea typeface="Geneva" pitchFamily="-80" charset="-128"/>
              </a:defRPr>
            </a:lvl2pPr>
            <a:lvl3pPr marL="1143000" indent="-228600" eaLnBrk="0" hangingPunct="0">
              <a:spcBef>
                <a:spcPct val="20000"/>
              </a:spcBef>
              <a:buClr>
                <a:schemeClr val="accent2"/>
              </a:buClr>
              <a:buSzPct val="70000"/>
              <a:buFont typeface="Wingdings 2" pitchFamily="18" charset="2"/>
              <a:buChar char=""/>
              <a:defRPr sz="2100">
                <a:solidFill>
                  <a:schemeClr val="bg1"/>
                </a:solidFill>
                <a:latin typeface="Tahoma" panose="020B0604030504040204" pitchFamily="34" charset="0"/>
                <a:ea typeface="Geneva" pitchFamily="-80" charset="-128"/>
              </a:defRPr>
            </a:lvl3pPr>
            <a:lvl4pPr marL="1600200" indent="-228600" eaLnBrk="0" hangingPunct="0">
              <a:spcBef>
                <a:spcPct val="20000"/>
              </a:spcBef>
              <a:buClr>
                <a:srgbClr val="0BD0D9"/>
              </a:buClr>
              <a:buSzPct val="65000"/>
              <a:buFont typeface="Wingdings 2" pitchFamily="18" charset="2"/>
              <a:buChar char=""/>
              <a:defRPr sz="2000">
                <a:solidFill>
                  <a:schemeClr val="bg1"/>
                </a:solidFill>
                <a:latin typeface="Tahoma" panose="020B0604030504040204" pitchFamily="34" charset="0"/>
                <a:ea typeface="Geneva" pitchFamily="-80" charset="-128"/>
              </a:defRPr>
            </a:lvl4pPr>
            <a:lvl5pPr marL="2057400" indent="-228600" eaLnBrk="0" hangingPunct="0">
              <a:spcBef>
                <a:spcPct val="20000"/>
              </a:spcBef>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9pPr>
          </a:lstStyle>
          <a:p>
            <a:pPr algn="r" eaLnBrk="1" hangingPunct="1">
              <a:spcBef>
                <a:spcPct val="0"/>
              </a:spcBef>
              <a:buClrTx/>
              <a:buSzTx/>
              <a:buFontTx/>
              <a:buNone/>
            </a:pPr>
            <a:r>
              <a:rPr lang="en-US" altLang="en-US" sz="1400" dirty="0"/>
              <a:t>Opening doors to minority-owned, woman-owned, and small business enterprises in Northeast Ohio</a:t>
            </a:r>
          </a:p>
        </p:txBody>
      </p:sp>
      <p:sp>
        <p:nvSpPr>
          <p:cNvPr id="3076" name="Rectangle 1034"/>
          <p:cNvSpPr>
            <a:spLocks noChangeArrowheads="1"/>
          </p:cNvSpPr>
          <p:nvPr/>
        </p:nvSpPr>
        <p:spPr bwMode="auto">
          <a:xfrm>
            <a:off x="6550025" y="6245225"/>
            <a:ext cx="259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0BD0D9"/>
              </a:buClr>
              <a:buSzPct val="95000"/>
              <a:buFont typeface="Wingdings 2" pitchFamily="18" charset="2"/>
              <a:buChar char=""/>
              <a:defRPr sz="2600">
                <a:solidFill>
                  <a:schemeClr val="bg1"/>
                </a:solidFill>
                <a:latin typeface="Tahoma" panose="020B0604030504040204" pitchFamily="34" charset="0"/>
                <a:ea typeface="Geneva" pitchFamily="-80" charset="-128"/>
              </a:defRPr>
            </a:lvl1pPr>
            <a:lvl2pPr marL="742950" indent="-285750" eaLnBrk="0" hangingPunct="0">
              <a:spcBef>
                <a:spcPct val="20000"/>
              </a:spcBef>
              <a:buClr>
                <a:schemeClr val="hlink"/>
              </a:buClr>
              <a:buSzPct val="85000"/>
              <a:buFont typeface="Wingdings 2" pitchFamily="18" charset="2"/>
              <a:buChar char=""/>
              <a:defRPr sz="2400">
                <a:solidFill>
                  <a:schemeClr val="bg1"/>
                </a:solidFill>
                <a:latin typeface="Tahoma" panose="020B0604030504040204" pitchFamily="34" charset="0"/>
                <a:ea typeface="Geneva" pitchFamily="-80" charset="-128"/>
              </a:defRPr>
            </a:lvl2pPr>
            <a:lvl3pPr marL="1143000" indent="-228600" eaLnBrk="0" hangingPunct="0">
              <a:spcBef>
                <a:spcPct val="20000"/>
              </a:spcBef>
              <a:buClr>
                <a:schemeClr val="accent2"/>
              </a:buClr>
              <a:buSzPct val="70000"/>
              <a:buFont typeface="Wingdings 2" pitchFamily="18" charset="2"/>
              <a:buChar char=""/>
              <a:defRPr sz="2100">
                <a:solidFill>
                  <a:schemeClr val="bg1"/>
                </a:solidFill>
                <a:latin typeface="Tahoma" panose="020B0604030504040204" pitchFamily="34" charset="0"/>
                <a:ea typeface="Geneva" pitchFamily="-80" charset="-128"/>
              </a:defRPr>
            </a:lvl3pPr>
            <a:lvl4pPr marL="1600200" indent="-228600" eaLnBrk="0" hangingPunct="0">
              <a:spcBef>
                <a:spcPct val="20000"/>
              </a:spcBef>
              <a:buClr>
                <a:srgbClr val="0BD0D9"/>
              </a:buClr>
              <a:buSzPct val="65000"/>
              <a:buFont typeface="Wingdings 2" pitchFamily="18" charset="2"/>
              <a:buChar char=""/>
              <a:defRPr sz="2000">
                <a:solidFill>
                  <a:schemeClr val="bg1"/>
                </a:solidFill>
                <a:latin typeface="Tahoma" panose="020B0604030504040204" pitchFamily="34" charset="0"/>
                <a:ea typeface="Geneva" pitchFamily="-80" charset="-128"/>
              </a:defRPr>
            </a:lvl4pPr>
            <a:lvl5pPr marL="2057400" indent="-228600" eaLnBrk="0" hangingPunct="0">
              <a:spcBef>
                <a:spcPct val="20000"/>
              </a:spcBef>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9pPr>
          </a:lstStyle>
          <a:p>
            <a:pPr algn="r" eaLnBrk="1" hangingPunct="1">
              <a:spcBef>
                <a:spcPct val="0"/>
              </a:spcBef>
              <a:buClrTx/>
              <a:buSzTx/>
              <a:buFontTx/>
              <a:buNone/>
            </a:pPr>
            <a:endParaRPr lang="en-US" altLang="en-US" sz="1200" dirty="0"/>
          </a:p>
        </p:txBody>
      </p:sp>
      <p:pic>
        <p:nvPicPr>
          <p:cNvPr id="3077" name="Picture 11" descr="BOP_logo_FINAL_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0" y="1295400"/>
            <a:ext cx="7173913"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6096000"/>
            <a:ext cx="3584819" cy="520700"/>
          </a:xfrm>
          <a:prstGeom prst="rect">
            <a:avLst/>
          </a:prstGeom>
        </p:spPr>
      </p:pic>
    </p:spTree>
    <p:extLst>
      <p:ext uri="{BB962C8B-B14F-4D97-AF65-F5344CB8AC3E}">
        <p14:creationId xmlns:p14="http://schemas.microsoft.com/office/powerpoint/2010/main" val="1057046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neorsd.org</a:t>
            </a:r>
          </a:p>
        </p:txBody>
      </p:sp>
      <p:sp>
        <p:nvSpPr>
          <p:cNvPr id="3" name="Rectangle: Rounded Corners 2"/>
          <p:cNvSpPr/>
          <p:nvPr/>
        </p:nvSpPr>
        <p:spPr>
          <a:xfrm>
            <a:off x="2895600" y="2667000"/>
            <a:ext cx="6096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7748" y="1935163"/>
            <a:ext cx="7688504" cy="4389437"/>
          </a:xfrm>
        </p:spPr>
      </p:pic>
      <p:sp>
        <p:nvSpPr>
          <p:cNvPr id="15" name="Rectangle: Rounded Corners 14"/>
          <p:cNvSpPr/>
          <p:nvPr/>
        </p:nvSpPr>
        <p:spPr>
          <a:xfrm>
            <a:off x="2667000" y="2667000"/>
            <a:ext cx="11430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p:cNvSpPr/>
          <p:nvPr/>
        </p:nvSpPr>
        <p:spPr>
          <a:xfrm>
            <a:off x="3733800" y="4876800"/>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4191000" y="4876800"/>
            <a:ext cx="11430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p:cNvSpPr/>
          <p:nvPr/>
        </p:nvSpPr>
        <p:spPr>
          <a:xfrm>
            <a:off x="5410200" y="4876800"/>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441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sz="3200" dirty="0"/>
              <a:t>2017-2021 CIP Program Summary</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8653" y="1935163"/>
            <a:ext cx="6346694" cy="4389437"/>
          </a:xfrm>
        </p:spPr>
      </p:pic>
      <p:sp>
        <p:nvSpPr>
          <p:cNvPr id="5" name="Rectangle: Rounded Corners 4"/>
          <p:cNvSpPr/>
          <p:nvPr/>
        </p:nvSpPr>
        <p:spPr>
          <a:xfrm>
            <a:off x="1524000" y="2590800"/>
            <a:ext cx="12192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8738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sz="3200" dirty="0"/>
              <a:t>2017-2021 CIP Program Summary</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8653" y="1935163"/>
            <a:ext cx="6346694" cy="4389437"/>
          </a:xfrm>
        </p:spPr>
      </p:pic>
      <p:sp>
        <p:nvSpPr>
          <p:cNvPr id="5" name="Rectangle: Rounded Corners 4"/>
          <p:cNvSpPr/>
          <p:nvPr/>
        </p:nvSpPr>
        <p:spPr>
          <a:xfrm>
            <a:off x="4495800" y="2590800"/>
            <a:ext cx="3810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166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sz="3200" dirty="0"/>
              <a:t>2017-2021 CIP Program Summary</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8653" y="1935163"/>
            <a:ext cx="6346694" cy="4389437"/>
          </a:xfrm>
        </p:spPr>
      </p:pic>
      <p:sp>
        <p:nvSpPr>
          <p:cNvPr id="5" name="Rectangle: Rounded Corners 4"/>
          <p:cNvSpPr/>
          <p:nvPr/>
        </p:nvSpPr>
        <p:spPr>
          <a:xfrm>
            <a:off x="5105400" y="2590800"/>
            <a:ext cx="609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581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sz="3200" dirty="0"/>
              <a:t>2017-2021 CIP Program Summary</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8653" y="1935163"/>
            <a:ext cx="6346694" cy="4389437"/>
          </a:xfrm>
        </p:spPr>
      </p:pic>
      <p:sp>
        <p:nvSpPr>
          <p:cNvPr id="5" name="Rectangle: Rounded Corners 4"/>
          <p:cNvSpPr/>
          <p:nvPr/>
        </p:nvSpPr>
        <p:spPr>
          <a:xfrm>
            <a:off x="5867400" y="2590800"/>
            <a:ext cx="6858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119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sz="3200" dirty="0"/>
              <a:t>2017-2021 CIP Program Summary</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8653" y="1935163"/>
            <a:ext cx="6346694" cy="4389437"/>
          </a:xfrm>
        </p:spPr>
      </p:pic>
      <p:sp>
        <p:nvSpPr>
          <p:cNvPr id="5" name="Rectangle: Rounded Corners 4"/>
          <p:cNvSpPr/>
          <p:nvPr/>
        </p:nvSpPr>
        <p:spPr>
          <a:xfrm>
            <a:off x="6553200" y="2590800"/>
            <a:ext cx="990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953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sz="3200" dirty="0"/>
              <a:t>2017-2021 CIP Program Summary</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8653" y="1935163"/>
            <a:ext cx="6346694" cy="4389437"/>
          </a:xfrm>
        </p:spPr>
      </p:pic>
      <p:sp>
        <p:nvSpPr>
          <p:cNvPr id="3" name="Rectangle: Rounded Corners 2"/>
          <p:cNvSpPr/>
          <p:nvPr/>
        </p:nvSpPr>
        <p:spPr>
          <a:xfrm>
            <a:off x="1524000" y="4419600"/>
            <a:ext cx="60960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p:cNvSpPr/>
          <p:nvPr/>
        </p:nvSpPr>
        <p:spPr>
          <a:xfrm>
            <a:off x="2571367" y="2282952"/>
            <a:ext cx="978408" cy="15849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524000" y="2209800"/>
            <a:ext cx="914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809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sz="3200" dirty="0">
                <a:solidFill>
                  <a:srgbClr val="FFFFFF"/>
                </a:solidFill>
              </a:rPr>
              <a:t>2017-2021 CIP Program Summary</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3623" y="1935163"/>
            <a:ext cx="6596754" cy="4389437"/>
          </a:xfrm>
        </p:spPr>
      </p:pic>
      <p:sp>
        <p:nvSpPr>
          <p:cNvPr id="5" name="Rectangle: Rounded Corners 4"/>
          <p:cNvSpPr/>
          <p:nvPr/>
        </p:nvSpPr>
        <p:spPr>
          <a:xfrm>
            <a:off x="1371600" y="5486400"/>
            <a:ext cx="64008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315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533400"/>
          </a:xfrm>
        </p:spPr>
        <p:txBody>
          <a:bodyPr/>
          <a:lstStyle/>
          <a:p>
            <a:pPr algn="ctr"/>
            <a:r>
              <a:rPr lang="en-US" sz="3200" dirty="0"/>
              <a:t>Upcoming CIP Projects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03495199"/>
              </p:ext>
            </p:extLst>
          </p:nvPr>
        </p:nvGraphicFramePr>
        <p:xfrm>
          <a:off x="236221" y="1981200"/>
          <a:ext cx="8526779" cy="4452094"/>
        </p:xfrm>
        <a:graphic>
          <a:graphicData uri="http://schemas.openxmlformats.org/drawingml/2006/table">
            <a:tbl>
              <a:tblPr firstRow="1" bandRow="1">
                <a:tableStyleId>{5C22544A-7EE6-4342-B048-85BDC9FD1C3A}</a:tableStyleId>
              </a:tblPr>
              <a:tblGrid>
                <a:gridCol w="2816160">
                  <a:extLst>
                    <a:ext uri="{9D8B030D-6E8A-4147-A177-3AD203B41FA5}">
                      <a16:colId xmlns:a16="http://schemas.microsoft.com/office/drawing/2014/main" val="1647159566"/>
                    </a:ext>
                  </a:extLst>
                </a:gridCol>
                <a:gridCol w="2816160">
                  <a:extLst>
                    <a:ext uri="{9D8B030D-6E8A-4147-A177-3AD203B41FA5}">
                      <a16:colId xmlns:a16="http://schemas.microsoft.com/office/drawing/2014/main" val="1875218327"/>
                    </a:ext>
                  </a:extLst>
                </a:gridCol>
                <a:gridCol w="2894459">
                  <a:extLst>
                    <a:ext uri="{9D8B030D-6E8A-4147-A177-3AD203B41FA5}">
                      <a16:colId xmlns:a16="http://schemas.microsoft.com/office/drawing/2014/main" val="2624137542"/>
                    </a:ext>
                  </a:extLst>
                </a:gridCol>
              </a:tblGrid>
              <a:tr h="546626">
                <a:tc>
                  <a:txBody>
                    <a:bodyPr/>
                    <a:lstStyle/>
                    <a:p>
                      <a:r>
                        <a:rPr lang="en-US" sz="1600" dirty="0"/>
                        <a:t>Project</a:t>
                      </a:r>
                    </a:p>
                  </a:txBody>
                  <a:tcPr/>
                </a:tc>
                <a:tc>
                  <a:txBody>
                    <a:bodyPr/>
                    <a:lstStyle/>
                    <a:p>
                      <a:pPr algn="ctr"/>
                      <a:r>
                        <a:rPr lang="en-US" sz="1600" dirty="0"/>
                        <a:t>Award of Construction</a:t>
                      </a:r>
                    </a:p>
                  </a:txBody>
                  <a:tcPr/>
                </a:tc>
                <a:tc>
                  <a:txBody>
                    <a:bodyPr/>
                    <a:lstStyle/>
                    <a:p>
                      <a:pPr algn="r"/>
                      <a:r>
                        <a:rPr lang="en-US" sz="1600" dirty="0"/>
                        <a:t>Construction</a:t>
                      </a:r>
                    </a:p>
                    <a:p>
                      <a:pPr algn="r"/>
                      <a:r>
                        <a:rPr lang="en-US" sz="1600" dirty="0"/>
                        <a:t>Estimate ($M)</a:t>
                      </a:r>
                    </a:p>
                  </a:txBody>
                  <a:tcPr/>
                </a:tc>
                <a:extLst>
                  <a:ext uri="{0D108BD9-81ED-4DB2-BD59-A6C34878D82A}">
                    <a16:rowId xmlns:a16="http://schemas.microsoft.com/office/drawing/2014/main" val="2326542588"/>
                  </a:ext>
                </a:extLst>
              </a:tr>
              <a:tr h="339001">
                <a:tc>
                  <a:txBody>
                    <a:bodyPr/>
                    <a:lstStyle/>
                    <a:p>
                      <a:pPr algn="l"/>
                      <a:r>
                        <a:rPr lang="en-US" sz="800" b="1" dirty="0">
                          <a:effectLst/>
                          <a:latin typeface="verdana" panose="020B0604030504040204" pitchFamily="34" charset="0"/>
                        </a:rPr>
                        <a:t>Westerly Storage Tunnel</a:t>
                      </a:r>
                    </a:p>
                  </a:txBody>
                  <a:tcPr marL="7620" marR="7620" marT="7620" marB="7620" anchor="ctr"/>
                </a:tc>
                <a:tc>
                  <a:txBody>
                    <a:bodyPr/>
                    <a:lstStyle/>
                    <a:p>
                      <a:pPr algn="ctr"/>
                      <a:r>
                        <a:rPr lang="en-US" sz="800" dirty="0">
                          <a:effectLst/>
                          <a:latin typeface="verdana" panose="020B0604030504040204" pitchFamily="34" charset="0"/>
                        </a:rPr>
                        <a:t>1st Quarter 2018</a:t>
                      </a:r>
                    </a:p>
                  </a:txBody>
                  <a:tcPr marL="7620" marR="7620" marT="7620" marB="7620" anchor="ctr"/>
                </a:tc>
                <a:tc>
                  <a:txBody>
                    <a:bodyPr/>
                    <a:lstStyle/>
                    <a:p>
                      <a:pPr algn="r"/>
                      <a:r>
                        <a:rPr lang="en-US" sz="800" dirty="0">
                          <a:effectLst/>
                          <a:latin typeface="verdana" panose="020B0604030504040204" pitchFamily="34" charset="0"/>
                        </a:rPr>
                        <a:t>$160.0</a:t>
                      </a:r>
                    </a:p>
                  </a:txBody>
                  <a:tcPr marL="7620" marR="7620" marT="7620" marB="7620" anchor="ctr"/>
                </a:tc>
                <a:extLst>
                  <a:ext uri="{0D108BD9-81ED-4DB2-BD59-A6C34878D82A}">
                    <a16:rowId xmlns:a16="http://schemas.microsoft.com/office/drawing/2014/main" val="1770860935"/>
                  </a:ext>
                </a:extLst>
              </a:tr>
              <a:tr h="348289">
                <a:tc gridSpan="3">
                  <a:txBody>
                    <a:bodyPr/>
                    <a:lstStyle/>
                    <a:p>
                      <a:pPr algn="l"/>
                      <a:r>
                        <a:rPr lang="en-US" sz="800" dirty="0">
                          <a:effectLst/>
                          <a:latin typeface="verdana" panose="020B0604030504040204" pitchFamily="34" charset="0"/>
                        </a:rPr>
                        <a:t>The WST project includes the installation of a 21-foot diameter storage tunnel extending approximately 14,000 feet in length from its connection to the Westerly Tunnel Dewatering Pump Station (WTDPS) near the WWWTC.</a:t>
                      </a:r>
                    </a:p>
                  </a:txBody>
                  <a:tcPr marL="190500" marR="7620" marT="7620" marB="762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3924619"/>
                  </a:ext>
                </a:extLst>
              </a:tr>
              <a:tr h="348289">
                <a:tc>
                  <a:txBody>
                    <a:bodyPr/>
                    <a:lstStyle/>
                    <a:p>
                      <a:pPr algn="l"/>
                      <a:r>
                        <a:rPr lang="en-US" sz="800" b="1" dirty="0">
                          <a:effectLst/>
                          <a:latin typeface="verdana" panose="020B0604030504040204" pitchFamily="34" charset="0"/>
                        </a:rPr>
                        <a:t>Easterly Chemically Enhanced High Rate Treatment Facility</a:t>
                      </a:r>
                    </a:p>
                  </a:txBody>
                  <a:tcPr marL="7620" marR="7620" marT="7620" marB="7620" anchor="ctr"/>
                </a:tc>
                <a:tc>
                  <a:txBody>
                    <a:bodyPr/>
                    <a:lstStyle/>
                    <a:p>
                      <a:pPr algn="ctr"/>
                      <a:r>
                        <a:rPr lang="en-US" sz="800" dirty="0">
                          <a:effectLst/>
                          <a:latin typeface="verdana" panose="020B0604030504040204" pitchFamily="34" charset="0"/>
                        </a:rPr>
                        <a:t>1st Quarter 2018</a:t>
                      </a:r>
                    </a:p>
                  </a:txBody>
                  <a:tcPr marL="7620" marR="7620" marT="7620" marB="7620" anchor="ctr"/>
                </a:tc>
                <a:tc>
                  <a:txBody>
                    <a:bodyPr/>
                    <a:lstStyle/>
                    <a:p>
                      <a:pPr algn="r"/>
                      <a:r>
                        <a:rPr lang="en-US" sz="800" dirty="0">
                          <a:effectLst/>
                          <a:latin typeface="verdana" panose="020B0604030504040204" pitchFamily="34" charset="0"/>
                        </a:rPr>
                        <a:t>$125.0</a:t>
                      </a:r>
                    </a:p>
                  </a:txBody>
                  <a:tcPr marL="7620" marR="7620" marT="7620" marB="7620" anchor="ctr"/>
                </a:tc>
                <a:extLst>
                  <a:ext uri="{0D108BD9-81ED-4DB2-BD59-A6C34878D82A}">
                    <a16:rowId xmlns:a16="http://schemas.microsoft.com/office/drawing/2014/main" val="3313956695"/>
                  </a:ext>
                </a:extLst>
              </a:tr>
              <a:tr h="571194">
                <a:tc gridSpan="3">
                  <a:txBody>
                    <a:bodyPr/>
                    <a:lstStyle/>
                    <a:p>
                      <a:pPr algn="l"/>
                      <a:r>
                        <a:rPr lang="en-US" sz="800" dirty="0">
                          <a:effectLst/>
                          <a:latin typeface="verdana" panose="020B0604030504040204" pitchFamily="34" charset="0"/>
                        </a:rPr>
                        <a:t>The Easterly Chemically Enhanced High Rate Treatment (CEHRT) Facility is Consent Decree Control Measure 2. This facility must start design within 6 months of approval of the Pilot Testing Report. The Easterly CEHRT project includes preliminary design and then design of the new high rate treatment facility to treat CSO-001 based upon the findings documented in the Pilot Testing Report.</a:t>
                      </a:r>
                    </a:p>
                  </a:txBody>
                  <a:tcPr marL="190500" marR="7620" marT="7620" marB="762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0219592"/>
                  </a:ext>
                </a:extLst>
              </a:tr>
              <a:tr h="339001">
                <a:tc>
                  <a:txBody>
                    <a:bodyPr/>
                    <a:lstStyle/>
                    <a:p>
                      <a:pPr algn="l"/>
                      <a:r>
                        <a:rPr lang="en-US" sz="800" b="1" dirty="0">
                          <a:effectLst/>
                          <a:latin typeface="verdana" panose="020B0604030504040204" pitchFamily="34" charset="0"/>
                        </a:rPr>
                        <a:t>Dugway Regulators and Relief Sewers</a:t>
                      </a:r>
                    </a:p>
                  </a:txBody>
                  <a:tcPr marL="7620" marR="7620" marT="7620" marB="7620" anchor="ctr"/>
                </a:tc>
                <a:tc>
                  <a:txBody>
                    <a:bodyPr/>
                    <a:lstStyle/>
                    <a:p>
                      <a:pPr algn="ctr"/>
                      <a:r>
                        <a:rPr lang="en-US" sz="800" dirty="0">
                          <a:effectLst/>
                          <a:latin typeface="verdana" panose="020B0604030504040204" pitchFamily="34" charset="0"/>
                        </a:rPr>
                        <a:t>2nd Quarter 2018</a:t>
                      </a:r>
                    </a:p>
                  </a:txBody>
                  <a:tcPr marL="7620" marR="7620" marT="7620" marB="7620" anchor="ctr"/>
                </a:tc>
                <a:tc>
                  <a:txBody>
                    <a:bodyPr/>
                    <a:lstStyle/>
                    <a:p>
                      <a:pPr algn="r"/>
                      <a:r>
                        <a:rPr lang="en-US" sz="800" dirty="0">
                          <a:effectLst/>
                          <a:latin typeface="verdana" panose="020B0604030504040204" pitchFamily="34" charset="0"/>
                        </a:rPr>
                        <a:t>$3.5</a:t>
                      </a:r>
                    </a:p>
                  </a:txBody>
                  <a:tcPr marL="7620" marR="7620" marT="7620" marB="7620" anchor="ctr"/>
                </a:tc>
                <a:extLst>
                  <a:ext uri="{0D108BD9-81ED-4DB2-BD59-A6C34878D82A}">
                    <a16:rowId xmlns:a16="http://schemas.microsoft.com/office/drawing/2014/main" val="315100690"/>
                  </a:ext>
                </a:extLst>
              </a:tr>
              <a:tr h="905552">
                <a:tc gridSpan="3">
                  <a:txBody>
                    <a:bodyPr/>
                    <a:lstStyle/>
                    <a:p>
                      <a:pPr algn="l"/>
                      <a:r>
                        <a:rPr lang="en-US" sz="800" dirty="0">
                          <a:effectLst/>
                          <a:latin typeface="verdana" panose="020B0604030504040204" pitchFamily="34" charset="0"/>
                        </a:rPr>
                        <a:t>This Dugway Regulators &amp; Relief Sewers (DRRS) project will be designed and constructed in order to meet specific CSO control requirements of Control Measure #6 as identified in Appendix 1 of the Consent Decree. When complete, the project will provide CSO control for the Typical Year storm events and flood relief up to the 5-year, 6-hour storm within the Dugway Interceptor system. The project will provide relief/consolidation sewer pipe ranging from 12-inch to 30-inch with installation methods including open-cut and small diameter trenchless methods; regulator modifications, a new regulator structure, and a new drop structure.</a:t>
                      </a:r>
                    </a:p>
                  </a:txBody>
                  <a:tcPr marL="190500" marR="7620" marT="7620" marB="762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0571625"/>
                  </a:ext>
                </a:extLst>
              </a:tr>
              <a:tr h="339001">
                <a:tc>
                  <a:txBody>
                    <a:bodyPr/>
                    <a:lstStyle/>
                    <a:p>
                      <a:pPr algn="l"/>
                      <a:r>
                        <a:rPr lang="en-US" sz="800" b="1" dirty="0">
                          <a:effectLst/>
                          <a:latin typeface="verdana" panose="020B0604030504040204" pitchFamily="34" charset="0"/>
                        </a:rPr>
                        <a:t>London Road Relief Sewer</a:t>
                      </a:r>
                    </a:p>
                  </a:txBody>
                  <a:tcPr marL="7620" marR="7620" marT="7620" marB="7620" anchor="ctr"/>
                </a:tc>
                <a:tc>
                  <a:txBody>
                    <a:bodyPr/>
                    <a:lstStyle/>
                    <a:p>
                      <a:pPr algn="ctr"/>
                      <a:r>
                        <a:rPr lang="en-US" sz="800" dirty="0">
                          <a:effectLst/>
                          <a:latin typeface="verdana" panose="020B0604030504040204" pitchFamily="34" charset="0"/>
                        </a:rPr>
                        <a:t>2nd Quarter 2018</a:t>
                      </a:r>
                    </a:p>
                  </a:txBody>
                  <a:tcPr marL="7620" marR="7620" marT="7620" marB="7620" anchor="ctr"/>
                </a:tc>
                <a:tc>
                  <a:txBody>
                    <a:bodyPr/>
                    <a:lstStyle/>
                    <a:p>
                      <a:pPr algn="r"/>
                      <a:r>
                        <a:rPr lang="en-US" sz="800" dirty="0">
                          <a:effectLst/>
                          <a:latin typeface="verdana" panose="020B0604030504040204" pitchFamily="34" charset="0"/>
                        </a:rPr>
                        <a:t>$38.4</a:t>
                      </a:r>
                    </a:p>
                  </a:txBody>
                  <a:tcPr marL="7620" marR="7620" marT="7620" marB="7620" anchor="ctr"/>
                </a:tc>
                <a:extLst>
                  <a:ext uri="{0D108BD9-81ED-4DB2-BD59-A6C34878D82A}">
                    <a16:rowId xmlns:a16="http://schemas.microsoft.com/office/drawing/2014/main" val="969376849"/>
                  </a:ext>
                </a:extLst>
              </a:tr>
              <a:tr h="682647">
                <a:tc gridSpan="3">
                  <a:txBody>
                    <a:bodyPr/>
                    <a:lstStyle/>
                    <a:p>
                      <a:pPr algn="l"/>
                      <a:r>
                        <a:rPr lang="en-US" sz="800" dirty="0">
                          <a:effectLst/>
                          <a:latin typeface="verdana" panose="020B0604030504040204" pitchFamily="34" charset="0"/>
                        </a:rPr>
                        <a:t>The London Road Relief Sewer (LRRS) project will provide surcharge relief for sewers tributary to the Ivanhoe-Holmes Branch Interceptor along Holmes Avenue and London Road, and intra-community relief sewers on Roseland Drive and Green Road. The project will also control combined sewer overflows to Green Creek and Nine Mile Creek. The project includes relief systems ranging from 18 to 84 inches in diameter with a total length of approximately 15,500 feet.</a:t>
                      </a:r>
                    </a:p>
                  </a:txBody>
                  <a:tcPr marL="190500" marR="7620" marT="7620" marB="762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4780954"/>
                  </a:ext>
                </a:extLst>
              </a:tr>
            </a:tbl>
          </a:graphicData>
        </a:graphic>
      </p:graphicFrame>
    </p:spTree>
    <p:extLst>
      <p:ext uri="{BB962C8B-B14F-4D97-AF65-F5344CB8AC3E}">
        <p14:creationId xmlns:p14="http://schemas.microsoft.com/office/powerpoint/2010/main" val="2160387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a:t>Contacts for additional information </a:t>
            </a:r>
            <a:br>
              <a:rPr lang="en-US" sz="2400" dirty="0"/>
            </a:br>
            <a:r>
              <a:rPr lang="en-US" sz="2400" dirty="0"/>
              <a:t>about CIP projects</a:t>
            </a:r>
          </a:p>
        </p:txBody>
      </p:sp>
      <p:graphicFrame>
        <p:nvGraphicFramePr>
          <p:cNvPr id="5" name="Content Placeholder 4"/>
          <p:cNvGraphicFramePr>
            <a:graphicFrameLocks noGrp="1"/>
          </p:cNvGraphicFramePr>
          <p:nvPr>
            <p:ph idx="1"/>
          </p:nvPr>
        </p:nvGraphicFramePr>
        <p:xfrm>
          <a:off x="447964" y="2514600"/>
          <a:ext cx="8229600" cy="32105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647159566"/>
                    </a:ext>
                  </a:extLst>
                </a:gridCol>
                <a:gridCol w="2743200">
                  <a:extLst>
                    <a:ext uri="{9D8B030D-6E8A-4147-A177-3AD203B41FA5}">
                      <a16:colId xmlns:a16="http://schemas.microsoft.com/office/drawing/2014/main" val="1875218327"/>
                    </a:ext>
                  </a:extLst>
                </a:gridCol>
                <a:gridCol w="2743200">
                  <a:extLst>
                    <a:ext uri="{9D8B030D-6E8A-4147-A177-3AD203B41FA5}">
                      <a16:colId xmlns:a16="http://schemas.microsoft.com/office/drawing/2014/main" val="2624137542"/>
                    </a:ext>
                  </a:extLst>
                </a:gridCol>
              </a:tblGrid>
              <a:tr h="370840">
                <a:tc>
                  <a:txBody>
                    <a:bodyPr/>
                    <a:lstStyle/>
                    <a:p>
                      <a:r>
                        <a:rPr lang="en-US" dirty="0"/>
                        <a:t>NAME</a:t>
                      </a:r>
                    </a:p>
                  </a:txBody>
                  <a:tcPr/>
                </a:tc>
                <a:tc>
                  <a:txBody>
                    <a:bodyPr/>
                    <a:lstStyle/>
                    <a:p>
                      <a:r>
                        <a:rPr lang="en-US" dirty="0"/>
                        <a:t>TITLE</a:t>
                      </a:r>
                    </a:p>
                  </a:txBody>
                  <a:tcPr/>
                </a:tc>
                <a:tc>
                  <a:txBody>
                    <a:bodyPr/>
                    <a:lstStyle/>
                    <a:p>
                      <a:r>
                        <a:rPr lang="en-US" dirty="0"/>
                        <a:t>EMAIL</a:t>
                      </a:r>
                    </a:p>
                  </a:txBody>
                  <a:tcPr/>
                </a:tc>
                <a:extLst>
                  <a:ext uri="{0D108BD9-81ED-4DB2-BD59-A6C34878D82A}">
                    <a16:rowId xmlns:a16="http://schemas.microsoft.com/office/drawing/2014/main" val="2326542588"/>
                  </a:ext>
                </a:extLst>
              </a:tr>
              <a:tr h="370840">
                <a:tc>
                  <a:txBody>
                    <a:bodyPr/>
                    <a:lstStyle/>
                    <a:p>
                      <a:r>
                        <a:rPr lang="en-US" sz="1800" b="0" i="0" kern="1200" dirty="0">
                          <a:solidFill>
                            <a:schemeClr val="dk1"/>
                          </a:solidFill>
                          <a:effectLst/>
                          <a:latin typeface="+mn-lt"/>
                          <a:ea typeface="+mn-ea"/>
                          <a:cs typeface="+mn-cs"/>
                        </a:rPr>
                        <a:t>Douglas A. Gabriel</a:t>
                      </a:r>
                      <a:endParaRPr lang="en-US" dirty="0"/>
                    </a:p>
                  </a:txBody>
                  <a:tcPr/>
                </a:tc>
                <a:tc>
                  <a:txBody>
                    <a:bodyPr/>
                    <a:lstStyle/>
                    <a:p>
                      <a:r>
                        <a:rPr lang="en-US" sz="1800" b="0" i="0" kern="1200" dirty="0">
                          <a:solidFill>
                            <a:schemeClr val="dk1"/>
                          </a:solidFill>
                          <a:effectLst/>
                          <a:latin typeface="+mn-lt"/>
                          <a:ea typeface="+mn-ea"/>
                          <a:cs typeface="+mn-cs"/>
                        </a:rPr>
                        <a:t>Deputy Director of Engineering and Construction</a:t>
                      </a:r>
                      <a:endParaRPr lang="en-US" dirty="0"/>
                    </a:p>
                  </a:txBody>
                  <a:tcPr/>
                </a:tc>
                <a:tc>
                  <a:txBody>
                    <a:bodyPr/>
                    <a:lstStyle/>
                    <a:p>
                      <a:r>
                        <a:rPr lang="en-US" sz="1800" b="0" i="0" u="none" strike="noStrike" kern="1200" dirty="0">
                          <a:solidFill>
                            <a:schemeClr val="tx1"/>
                          </a:solidFill>
                          <a:effectLst/>
                          <a:latin typeface="+mn-lt"/>
                          <a:ea typeface="+mn-ea"/>
                          <a:cs typeface="+mn-cs"/>
                        </a:rPr>
                        <a:t>GabrielD@neorsd.org</a:t>
                      </a:r>
                      <a:endParaRPr lang="en-US" dirty="0">
                        <a:solidFill>
                          <a:schemeClr val="tx1"/>
                        </a:solidFill>
                      </a:endParaRPr>
                    </a:p>
                  </a:txBody>
                  <a:tcPr/>
                </a:tc>
                <a:extLst>
                  <a:ext uri="{0D108BD9-81ED-4DB2-BD59-A6C34878D82A}">
                    <a16:rowId xmlns:a16="http://schemas.microsoft.com/office/drawing/2014/main" val="2931242527"/>
                  </a:ext>
                </a:extLst>
              </a:tr>
              <a:tr h="370840">
                <a:tc>
                  <a:txBody>
                    <a:bodyPr/>
                    <a:lstStyle/>
                    <a:p>
                      <a:r>
                        <a:rPr lang="en-US" sz="1800" b="0" i="0" kern="1200" dirty="0">
                          <a:solidFill>
                            <a:schemeClr val="dk1"/>
                          </a:solidFill>
                          <a:effectLst/>
                          <a:latin typeface="+mn-lt"/>
                          <a:ea typeface="+mn-ea"/>
                          <a:cs typeface="+mn-cs"/>
                        </a:rPr>
                        <a:t>Robert </a:t>
                      </a:r>
                      <a:r>
                        <a:rPr lang="en-US" sz="1800" b="0" i="0" kern="1200" dirty="0" err="1">
                          <a:solidFill>
                            <a:schemeClr val="dk1"/>
                          </a:solidFill>
                          <a:effectLst/>
                          <a:latin typeface="+mn-lt"/>
                          <a:ea typeface="+mn-ea"/>
                          <a:cs typeface="+mn-cs"/>
                        </a:rPr>
                        <a:t>Pintabona</a:t>
                      </a:r>
                      <a:endParaRPr lang="en-US" dirty="0"/>
                    </a:p>
                  </a:txBody>
                  <a:tcPr/>
                </a:tc>
                <a:tc>
                  <a:txBody>
                    <a:bodyPr/>
                    <a:lstStyle/>
                    <a:p>
                      <a:r>
                        <a:rPr lang="en-US" sz="1800" b="0" i="0" kern="1200" dirty="0">
                          <a:solidFill>
                            <a:schemeClr val="dk1"/>
                          </a:solidFill>
                          <a:effectLst/>
                          <a:latin typeface="+mn-lt"/>
                          <a:ea typeface="+mn-ea"/>
                          <a:cs typeface="+mn-cs"/>
                        </a:rPr>
                        <a:t>Plants Design Program Manager</a:t>
                      </a:r>
                      <a:endParaRPr lang="en-US" dirty="0"/>
                    </a:p>
                  </a:txBody>
                  <a:tcPr/>
                </a:tc>
                <a:tc>
                  <a:txBody>
                    <a:bodyPr/>
                    <a:lstStyle/>
                    <a:p>
                      <a:r>
                        <a:rPr lang="en-US" sz="1800" b="0" i="0" u="none" strike="noStrike" kern="1200" dirty="0">
                          <a:solidFill>
                            <a:schemeClr val="dk1"/>
                          </a:solidFill>
                          <a:effectLst/>
                          <a:latin typeface="+mn-lt"/>
                          <a:ea typeface="+mn-ea"/>
                          <a:cs typeface="+mn-cs"/>
                        </a:rPr>
                        <a:t>PintabonaR@neorsd.org</a:t>
                      </a:r>
                      <a:endParaRPr lang="en-US" dirty="0"/>
                    </a:p>
                  </a:txBody>
                  <a:tcPr/>
                </a:tc>
                <a:extLst>
                  <a:ext uri="{0D108BD9-81ED-4DB2-BD59-A6C34878D82A}">
                    <a16:rowId xmlns:a16="http://schemas.microsoft.com/office/drawing/2014/main" val="876121013"/>
                  </a:ext>
                </a:extLst>
              </a:tr>
              <a:tr h="370840">
                <a:tc>
                  <a:txBody>
                    <a:bodyPr/>
                    <a:lstStyle/>
                    <a:p>
                      <a:r>
                        <a:rPr lang="en-US" sz="1800" b="0" i="0" kern="1200" dirty="0">
                          <a:solidFill>
                            <a:schemeClr val="dk1"/>
                          </a:solidFill>
                          <a:effectLst/>
                          <a:latin typeface="+mn-lt"/>
                          <a:ea typeface="+mn-ea"/>
                          <a:cs typeface="+mn-cs"/>
                        </a:rPr>
                        <a:t>Doug Lopata</a:t>
                      </a:r>
                      <a:endParaRPr lang="en-US" dirty="0"/>
                    </a:p>
                  </a:txBody>
                  <a:tcPr/>
                </a:tc>
                <a:tc>
                  <a:txBody>
                    <a:bodyPr/>
                    <a:lstStyle/>
                    <a:p>
                      <a:r>
                        <a:rPr lang="en-US" sz="1800" b="0" i="0" kern="1200" dirty="0">
                          <a:solidFill>
                            <a:schemeClr val="dk1"/>
                          </a:solidFill>
                          <a:effectLst/>
                          <a:latin typeface="+mn-lt"/>
                          <a:ea typeface="+mn-ea"/>
                          <a:cs typeface="+mn-cs"/>
                        </a:rPr>
                        <a:t>CSO/Collection System/</a:t>
                      </a:r>
                      <a:r>
                        <a:rPr lang="en-US" sz="1800" b="0" i="0" kern="1200" dirty="0" err="1">
                          <a:solidFill>
                            <a:schemeClr val="dk1"/>
                          </a:solidFill>
                          <a:effectLst/>
                          <a:latin typeface="+mn-lt"/>
                          <a:ea typeface="+mn-ea"/>
                          <a:cs typeface="+mn-cs"/>
                        </a:rPr>
                        <a:t>Stormwater</a:t>
                      </a:r>
                      <a:r>
                        <a:rPr lang="en-US" sz="1800" b="0" i="0" kern="1200" dirty="0">
                          <a:solidFill>
                            <a:schemeClr val="dk1"/>
                          </a:solidFill>
                          <a:effectLst/>
                          <a:latin typeface="+mn-lt"/>
                          <a:ea typeface="+mn-ea"/>
                          <a:cs typeface="+mn-cs"/>
                        </a:rPr>
                        <a:t> Design Program Manager</a:t>
                      </a:r>
                      <a:endParaRPr lang="en-US" dirty="0"/>
                    </a:p>
                  </a:txBody>
                  <a:tcPr/>
                </a:tc>
                <a:tc>
                  <a:txBody>
                    <a:bodyPr/>
                    <a:lstStyle/>
                    <a:p>
                      <a:r>
                        <a:rPr lang="en-US" sz="1800" b="0" i="0" u="none" strike="noStrike" kern="1200" dirty="0">
                          <a:solidFill>
                            <a:schemeClr val="dk1"/>
                          </a:solidFill>
                          <a:effectLst/>
                          <a:latin typeface="+mn-lt"/>
                          <a:ea typeface="+mn-ea"/>
                          <a:cs typeface="+mn-cs"/>
                        </a:rPr>
                        <a:t>LopataD@neorsd.org</a:t>
                      </a:r>
                      <a:endParaRPr lang="en-US" dirty="0"/>
                    </a:p>
                  </a:txBody>
                  <a:tcPr/>
                </a:tc>
                <a:extLst>
                  <a:ext uri="{0D108BD9-81ED-4DB2-BD59-A6C34878D82A}">
                    <a16:rowId xmlns:a16="http://schemas.microsoft.com/office/drawing/2014/main" val="3790508438"/>
                  </a:ext>
                </a:extLst>
              </a:tr>
              <a:tr h="370840">
                <a:tc>
                  <a:txBody>
                    <a:bodyPr/>
                    <a:lstStyle/>
                    <a:p>
                      <a:r>
                        <a:rPr lang="en-US" sz="1800" b="0" i="0" kern="1200" dirty="0">
                          <a:solidFill>
                            <a:schemeClr val="dk1"/>
                          </a:solidFill>
                          <a:effectLst/>
                          <a:latin typeface="+mn-lt"/>
                          <a:ea typeface="+mn-ea"/>
                          <a:cs typeface="+mn-cs"/>
                        </a:rPr>
                        <a:t>Rick Vincent</a:t>
                      </a:r>
                      <a:endParaRPr lang="en-US" dirty="0"/>
                    </a:p>
                  </a:txBody>
                  <a:tcPr/>
                </a:tc>
                <a:tc>
                  <a:txBody>
                    <a:bodyPr/>
                    <a:lstStyle/>
                    <a:p>
                      <a:r>
                        <a:rPr lang="en-US" sz="1800" b="0" i="0" kern="1200" dirty="0">
                          <a:solidFill>
                            <a:schemeClr val="dk1"/>
                          </a:solidFill>
                          <a:effectLst/>
                          <a:latin typeface="+mn-lt"/>
                          <a:ea typeface="+mn-ea"/>
                          <a:cs typeface="+mn-cs"/>
                        </a:rPr>
                        <a:t>CSO Design Manager</a:t>
                      </a:r>
                      <a:endParaRPr lang="en-US" dirty="0"/>
                    </a:p>
                  </a:txBody>
                  <a:tcPr/>
                </a:tc>
                <a:tc>
                  <a:txBody>
                    <a:bodyPr/>
                    <a:lstStyle/>
                    <a:p>
                      <a:r>
                        <a:rPr lang="en-US" sz="1800" b="0" i="0" u="none" strike="noStrike" kern="1200" dirty="0">
                          <a:solidFill>
                            <a:schemeClr val="dk1"/>
                          </a:solidFill>
                          <a:effectLst/>
                          <a:latin typeface="+mn-lt"/>
                          <a:ea typeface="+mn-ea"/>
                          <a:cs typeface="+mn-cs"/>
                        </a:rPr>
                        <a:t>VincentF@neorsd.org</a:t>
                      </a:r>
                      <a:endParaRPr lang="en-US" dirty="0"/>
                    </a:p>
                  </a:txBody>
                  <a:tcPr/>
                </a:tc>
                <a:extLst>
                  <a:ext uri="{0D108BD9-81ED-4DB2-BD59-A6C34878D82A}">
                    <a16:rowId xmlns:a16="http://schemas.microsoft.com/office/drawing/2014/main" val="2746587899"/>
                  </a:ext>
                </a:extLst>
              </a:tr>
            </a:tbl>
          </a:graphicData>
        </a:graphic>
      </p:graphicFrame>
    </p:spTree>
    <p:extLst>
      <p:ext uri="{BB962C8B-B14F-4D97-AF65-F5344CB8AC3E}">
        <p14:creationId xmlns:p14="http://schemas.microsoft.com/office/powerpoint/2010/main" val="507976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177776397"/>
              </p:ext>
            </p:extLst>
          </p:nvPr>
        </p:nvGraphicFramePr>
        <p:xfrm>
          <a:off x="609600" y="838200"/>
          <a:ext cx="79248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181100" y="5562600"/>
            <a:ext cx="6781800" cy="307777"/>
          </a:xfrm>
          <a:prstGeom prst="rect">
            <a:avLst/>
          </a:prstGeom>
          <a:noFill/>
        </p:spPr>
        <p:txBody>
          <a:bodyPr wrap="square" rtlCol="0">
            <a:spAutoFit/>
          </a:bodyPr>
          <a:lstStyle/>
          <a:p>
            <a:pPr algn="ctr"/>
            <a:r>
              <a:rPr lang="en-US" sz="1400" b="1" dirty="0">
                <a:solidFill>
                  <a:srgbClr val="002060"/>
                </a:solidFill>
                <a:latin typeface="+mn-lt"/>
              </a:rPr>
              <a:t>RANGE OF OPPORTUNITIES FOR DOING BUSINESS WITH THE DISTRICT</a:t>
            </a:r>
          </a:p>
        </p:txBody>
      </p:sp>
    </p:spTree>
    <p:extLst>
      <p:ext uri="{BB962C8B-B14F-4D97-AF65-F5344CB8AC3E}">
        <p14:creationId xmlns:p14="http://schemas.microsoft.com/office/powerpoint/2010/main" val="2162911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9007521"/>
              </p:ext>
            </p:extLst>
          </p:nvPr>
        </p:nvGraphicFramePr>
        <p:xfrm>
          <a:off x="609600" y="838200"/>
          <a:ext cx="79248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181100" y="5562600"/>
            <a:ext cx="6781800" cy="307777"/>
          </a:xfrm>
          <a:prstGeom prst="rect">
            <a:avLst/>
          </a:prstGeom>
          <a:noFill/>
        </p:spPr>
        <p:txBody>
          <a:bodyPr wrap="square" rtlCol="0">
            <a:spAutoFit/>
          </a:bodyPr>
          <a:lstStyle/>
          <a:p>
            <a:pPr algn="ctr"/>
            <a:r>
              <a:rPr lang="en-US" sz="1400" b="1" dirty="0">
                <a:solidFill>
                  <a:srgbClr val="002060"/>
                </a:solidFill>
                <a:latin typeface="+mn-lt"/>
              </a:rPr>
              <a:t>RANGE OF OPPORTUNITIES FOR DOING BUSINESS WITH THE DISTRICT</a:t>
            </a:r>
          </a:p>
        </p:txBody>
      </p:sp>
    </p:spTree>
    <p:extLst>
      <p:ext uri="{BB962C8B-B14F-4D97-AF65-F5344CB8AC3E}">
        <p14:creationId xmlns:p14="http://schemas.microsoft.com/office/powerpoint/2010/main" val="389304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pPr algn="ctr"/>
            <a:r>
              <a:rPr lang="en-US" sz="2800" dirty="0" err="1">
                <a:solidFill>
                  <a:srgbClr val="FFFFFF"/>
                </a:solidFill>
              </a:rPr>
              <a:t>Stormwater</a:t>
            </a:r>
            <a:r>
              <a:rPr lang="en-US" sz="2800" dirty="0">
                <a:solidFill>
                  <a:srgbClr val="FFFFFF"/>
                </a:solidFill>
              </a:rPr>
              <a:t> Program Summary:</a:t>
            </a:r>
            <a:br>
              <a:rPr lang="en-US" sz="2800" dirty="0">
                <a:solidFill>
                  <a:srgbClr val="FFFFFF"/>
                </a:solidFill>
              </a:rPr>
            </a:br>
            <a:r>
              <a:rPr lang="en-US" sz="2800" dirty="0">
                <a:solidFill>
                  <a:srgbClr val="FFFFFF"/>
                </a:solidFill>
              </a:rPr>
              <a:t>       2017-2021  Projects</a:t>
            </a:r>
            <a:endParaRPr lang="en-US" dirty="0"/>
          </a:p>
        </p:txBody>
      </p:sp>
      <p:sp>
        <p:nvSpPr>
          <p:cNvPr id="3" name="Content Placeholder 2"/>
          <p:cNvSpPr>
            <a:spLocks noGrp="1"/>
          </p:cNvSpPr>
          <p:nvPr>
            <p:ph idx="1"/>
          </p:nvPr>
        </p:nvSpPr>
        <p:spPr>
          <a:xfrm>
            <a:off x="457200" y="2309091"/>
            <a:ext cx="8229600" cy="4389437"/>
          </a:xfrm>
        </p:spPr>
        <p:txBody>
          <a:bodyPr/>
          <a:lstStyle/>
          <a:p>
            <a:pPr marL="0" lvl="0" indent="0">
              <a:spcBef>
                <a:spcPct val="0"/>
              </a:spcBef>
              <a:buClrTx/>
              <a:buSzTx/>
              <a:buNone/>
            </a:pPr>
            <a:r>
              <a:rPr lang="en-US" altLang="en-US" sz="2800" u="sng" kern="1200" dirty="0">
                <a:latin typeface="Calibri" panose="020F0502020204030204" pitchFamily="34" charset="0"/>
                <a:ea typeface="Geneva" pitchFamily="-80" charset="-128"/>
                <a:cs typeface="Calibri" panose="020F0502020204030204" pitchFamily="34" charset="0"/>
              </a:rPr>
              <a:t>$ </a:t>
            </a:r>
            <a:r>
              <a:rPr lang="en-US" altLang="en-US" sz="2800" b="1" u="sng" kern="1200" dirty="0">
                <a:latin typeface="Calibri" panose="020F0502020204030204" pitchFamily="34" charset="0"/>
                <a:ea typeface="Geneva" pitchFamily="-80" charset="-128"/>
                <a:cs typeface="Calibri" panose="020F0502020204030204" pitchFamily="34" charset="0"/>
              </a:rPr>
              <a:t>36.3 million</a:t>
            </a:r>
            <a:r>
              <a:rPr lang="en-US" altLang="en-US" sz="2800" b="1" kern="1200" dirty="0">
                <a:latin typeface="Calibri" panose="020F0502020204030204" pitchFamily="34" charset="0"/>
                <a:ea typeface="Geneva" pitchFamily="-80" charset="-128"/>
                <a:cs typeface="Calibri" panose="020F0502020204030204" pitchFamily="34" charset="0"/>
              </a:rPr>
              <a:t>*</a:t>
            </a:r>
            <a:r>
              <a:rPr lang="en-US" altLang="en-US" sz="1600" kern="1200" dirty="0">
                <a:latin typeface="Calibri" panose="020F0502020204030204" pitchFamily="34" charset="0"/>
                <a:ea typeface="Geneva" pitchFamily="-80" charset="-128"/>
                <a:cs typeface="Calibri" panose="020F0502020204030204" pitchFamily="34" charset="0"/>
              </a:rPr>
              <a:t>- anticipated </a:t>
            </a:r>
            <a:r>
              <a:rPr lang="en-US" altLang="en-US" sz="1600" kern="1200" dirty="0" err="1">
                <a:latin typeface="Calibri" panose="020F0502020204030204" pitchFamily="34" charset="0"/>
                <a:ea typeface="Geneva" pitchFamily="-80" charset="-128"/>
                <a:cs typeface="Calibri" panose="020F0502020204030204" pitchFamily="34" charset="0"/>
              </a:rPr>
              <a:t>stormwater</a:t>
            </a:r>
            <a:r>
              <a:rPr lang="en-US" altLang="en-US" sz="1600" kern="1200" dirty="0">
                <a:latin typeface="Calibri" panose="020F0502020204030204" pitchFamily="34" charset="0"/>
                <a:ea typeface="Geneva" pitchFamily="-80" charset="-128"/>
                <a:cs typeface="Calibri" panose="020F0502020204030204" pitchFamily="34" charset="0"/>
              </a:rPr>
              <a:t> project awards during this 5-year period.</a:t>
            </a:r>
            <a:r>
              <a:rPr lang="en-US" altLang="en-US" sz="1600" b="1" kern="1200" dirty="0">
                <a:latin typeface="Calibri" panose="020F0502020204030204" pitchFamily="34" charset="0"/>
                <a:ea typeface="Geneva" pitchFamily="-80" charset="-128"/>
                <a:cs typeface="Calibri" panose="020F0502020204030204" pitchFamily="34" charset="0"/>
              </a:rPr>
              <a:t> </a:t>
            </a:r>
          </a:p>
          <a:p>
            <a:pPr marL="0" lvl="0" indent="0">
              <a:spcBef>
                <a:spcPct val="0"/>
              </a:spcBef>
              <a:buClrTx/>
              <a:buSzTx/>
              <a:buNone/>
            </a:pPr>
            <a:endParaRPr lang="en-US" altLang="en-US" sz="1600" b="1" kern="1200" dirty="0">
              <a:latin typeface="Calibri" panose="020F0502020204030204" pitchFamily="34" charset="0"/>
              <a:ea typeface="Geneva" pitchFamily="-80" charset="-128"/>
              <a:cs typeface="Calibri" panose="020F0502020204030204" pitchFamily="34" charset="0"/>
            </a:endParaRPr>
          </a:p>
          <a:p>
            <a:pPr marL="0" lvl="0" indent="0">
              <a:spcBef>
                <a:spcPct val="0"/>
              </a:spcBef>
              <a:buClrTx/>
              <a:buSzTx/>
              <a:buNone/>
            </a:pPr>
            <a:endParaRPr lang="en-US" altLang="en-US" sz="1800" kern="1200" dirty="0">
              <a:latin typeface="Calibri" panose="020F0502020204030204" pitchFamily="34" charset="0"/>
              <a:ea typeface="Geneva" pitchFamily="-80" charset="-128"/>
              <a:cs typeface="Calibri" panose="020F0502020204030204" pitchFamily="34" charset="0"/>
            </a:endParaRPr>
          </a:p>
          <a:p>
            <a:pPr marL="0" lvl="0" indent="0">
              <a:spcBef>
                <a:spcPct val="0"/>
              </a:spcBef>
              <a:buClrTx/>
              <a:buSzTx/>
              <a:buNone/>
            </a:pPr>
            <a:r>
              <a:rPr lang="en-US" altLang="en-US" sz="1800" kern="1200" dirty="0">
                <a:latin typeface="Calibri" panose="020F0502020204030204" pitchFamily="34" charset="0"/>
                <a:ea typeface="Geneva" pitchFamily="-80" charset="-128"/>
                <a:cs typeface="Calibri" panose="020F0502020204030204" pitchFamily="34" charset="0"/>
              </a:rPr>
              <a:t>Projects and contract award program areas:</a:t>
            </a:r>
          </a:p>
          <a:p>
            <a:pPr marL="0" lvl="0" indent="0">
              <a:spcBef>
                <a:spcPct val="0"/>
              </a:spcBef>
              <a:buClrTx/>
              <a:buSzTx/>
              <a:buNone/>
            </a:pPr>
            <a:endParaRPr lang="en-US" altLang="en-US" sz="1800" kern="1200" dirty="0">
              <a:latin typeface="Arial" panose="020B0604020202020204" pitchFamily="34" charset="0"/>
              <a:ea typeface="Geneva" pitchFamily="-80" charset="-128"/>
            </a:endParaRPr>
          </a:p>
          <a:p>
            <a:pPr lvl="1">
              <a:spcBef>
                <a:spcPct val="0"/>
              </a:spcBef>
              <a:buClrTx/>
              <a:buSzTx/>
            </a:pPr>
            <a:r>
              <a:rPr lang="en-US" altLang="en-US" sz="1800" kern="1200" dirty="0">
                <a:latin typeface="Calibri" panose="020F0502020204030204" pitchFamily="34" charset="0"/>
                <a:ea typeface="Geneva" pitchFamily="-80" charset="-128"/>
                <a:cs typeface="Calibri" panose="020F0502020204030204" pitchFamily="34" charset="0"/>
              </a:rPr>
              <a:t>Cuyahoga North</a:t>
            </a:r>
          </a:p>
          <a:p>
            <a:pPr lvl="1">
              <a:spcBef>
                <a:spcPct val="0"/>
              </a:spcBef>
              <a:buClrTx/>
              <a:buSzTx/>
            </a:pPr>
            <a:r>
              <a:rPr lang="en-US" altLang="en-US" sz="1800" kern="1200" dirty="0">
                <a:latin typeface="Calibri" panose="020F0502020204030204" pitchFamily="34" charset="0"/>
                <a:ea typeface="Geneva" pitchFamily="-80" charset="-128"/>
                <a:cs typeface="Calibri" panose="020F0502020204030204" pitchFamily="34" charset="0"/>
              </a:rPr>
              <a:t>Cuyahoga South			</a:t>
            </a:r>
          </a:p>
          <a:p>
            <a:pPr lvl="1">
              <a:spcBef>
                <a:spcPct val="0"/>
              </a:spcBef>
              <a:buClrTx/>
              <a:buSzTx/>
            </a:pPr>
            <a:r>
              <a:rPr lang="en-US" altLang="en-US" sz="1800" kern="1200" dirty="0">
                <a:latin typeface="Calibri" panose="020F0502020204030204" pitchFamily="34" charset="0"/>
                <a:ea typeface="Geneva" pitchFamily="-80" charset="-128"/>
                <a:cs typeface="Calibri" panose="020F0502020204030204" pitchFamily="34" charset="0"/>
              </a:rPr>
              <a:t>Chagrin River</a:t>
            </a:r>
          </a:p>
          <a:p>
            <a:pPr lvl="1">
              <a:spcBef>
                <a:spcPct val="0"/>
              </a:spcBef>
              <a:buClrTx/>
              <a:buSzTx/>
            </a:pPr>
            <a:r>
              <a:rPr lang="en-US" altLang="en-US" sz="1800" kern="1200" dirty="0">
                <a:latin typeface="Calibri" panose="020F0502020204030204" pitchFamily="34" charset="0"/>
                <a:ea typeface="Geneva" pitchFamily="-80" charset="-128"/>
                <a:cs typeface="Calibri" panose="020F0502020204030204" pitchFamily="34" charset="0"/>
              </a:rPr>
              <a:t>Rocky River</a:t>
            </a:r>
          </a:p>
          <a:p>
            <a:pPr lvl="1">
              <a:spcBef>
                <a:spcPct val="0"/>
              </a:spcBef>
              <a:buClrTx/>
              <a:buSzTx/>
            </a:pPr>
            <a:r>
              <a:rPr lang="en-US" altLang="en-US" sz="1800" kern="1200" dirty="0">
                <a:latin typeface="Calibri" panose="020F0502020204030204" pitchFamily="34" charset="0"/>
                <a:ea typeface="Geneva" pitchFamily="-80" charset="-128"/>
                <a:cs typeface="Calibri" panose="020F0502020204030204" pitchFamily="34" charset="0"/>
              </a:rPr>
              <a:t>Lake Erie District</a:t>
            </a:r>
          </a:p>
          <a:p>
            <a:pPr lvl="1">
              <a:spcBef>
                <a:spcPct val="0"/>
              </a:spcBef>
              <a:buClrTx/>
              <a:buSzTx/>
            </a:pPr>
            <a:r>
              <a:rPr lang="en-US" altLang="en-US" sz="1800" kern="1200" dirty="0">
                <a:latin typeface="Calibri" panose="020F0502020204030204" pitchFamily="34" charset="0"/>
                <a:ea typeface="Geneva" pitchFamily="-80" charset="-128"/>
                <a:cs typeface="Calibri" panose="020F0502020204030204" pitchFamily="34" charset="0"/>
              </a:rPr>
              <a:t>Districtwide Activities				</a:t>
            </a:r>
          </a:p>
          <a:p>
            <a:pPr marL="393700" lvl="1" indent="0">
              <a:spcBef>
                <a:spcPct val="0"/>
              </a:spcBef>
              <a:buClrTx/>
              <a:buSzTx/>
              <a:buNone/>
            </a:pPr>
            <a:r>
              <a:rPr lang="en-US" altLang="en-US" sz="1800" kern="1200" dirty="0">
                <a:latin typeface="Calibri" panose="020F0502020204030204" pitchFamily="34" charset="0"/>
                <a:ea typeface="Geneva" pitchFamily="-80" charset="-128"/>
                <a:cs typeface="Calibri" panose="020F0502020204030204" pitchFamily="34" charset="0"/>
              </a:rPr>
              <a:t>			</a:t>
            </a:r>
            <a:endParaRPr lang="en-US" altLang="en-US" sz="1600" kern="1200" dirty="0">
              <a:latin typeface="Calibri" panose="020F0502020204030204" pitchFamily="34" charset="0"/>
              <a:ea typeface="Geneva" pitchFamily="-80" charset="-128"/>
              <a:cs typeface="Calibri" panose="020F0502020204030204" pitchFamily="34" charset="0"/>
            </a:endParaRPr>
          </a:p>
          <a:p>
            <a:pPr marL="0" lvl="0" indent="0">
              <a:spcBef>
                <a:spcPct val="0"/>
              </a:spcBef>
              <a:buClrTx/>
              <a:buSzTx/>
              <a:buNone/>
            </a:pPr>
            <a:endParaRPr lang="en-US" altLang="en-US" sz="1600" kern="1200" dirty="0">
              <a:latin typeface="Arial" panose="020B0604020202020204" pitchFamily="34" charset="0"/>
              <a:ea typeface="Geneva" pitchFamily="-80" charset="-128"/>
            </a:endParaRPr>
          </a:p>
          <a:p>
            <a:pPr marL="0" lvl="0" indent="0">
              <a:spcBef>
                <a:spcPct val="0"/>
              </a:spcBef>
              <a:buClrTx/>
              <a:buSzTx/>
              <a:buNone/>
            </a:pPr>
            <a:endParaRPr lang="en-US" altLang="en-US" sz="1600" kern="1200" dirty="0">
              <a:latin typeface="Calibri" panose="020F0502020204030204" pitchFamily="34" charset="0"/>
              <a:ea typeface="Geneva" pitchFamily="-80" charset="-128"/>
              <a:cs typeface="Calibri" panose="020F0502020204030204" pitchFamily="34" charset="0"/>
            </a:endParaRPr>
          </a:p>
          <a:p>
            <a:pPr marL="0" lvl="0" indent="0">
              <a:spcBef>
                <a:spcPct val="0"/>
              </a:spcBef>
              <a:buClrTx/>
              <a:buSzTx/>
              <a:buNone/>
            </a:pPr>
            <a:r>
              <a:rPr lang="en-US" altLang="en-US" sz="1600" kern="1200" dirty="0">
                <a:latin typeface="Calibri" panose="020F0502020204030204" pitchFamily="34" charset="0"/>
                <a:ea typeface="Geneva" pitchFamily="-80" charset="-128"/>
                <a:cs typeface="Calibri" panose="020F0502020204030204" pitchFamily="34" charset="0"/>
              </a:rPr>
              <a:t>* as of 7/31/17</a:t>
            </a:r>
          </a:p>
        </p:txBody>
      </p:sp>
    </p:spTree>
    <p:extLst>
      <p:ext uri="{BB962C8B-B14F-4D97-AF65-F5344CB8AC3E}">
        <p14:creationId xmlns:p14="http://schemas.microsoft.com/office/powerpoint/2010/main" val="4015326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476250"/>
          </a:xfrm>
        </p:spPr>
        <p:txBody>
          <a:bodyPr/>
          <a:lstStyle/>
          <a:p>
            <a:pPr algn="ctr"/>
            <a:r>
              <a:rPr lang="en-US" sz="2800" dirty="0"/>
              <a:t>Examples of </a:t>
            </a:r>
            <a:r>
              <a:rPr lang="en-US" sz="2800" dirty="0" err="1"/>
              <a:t>Stormwater</a:t>
            </a:r>
            <a:r>
              <a:rPr lang="en-US" sz="2800" dirty="0"/>
              <a:t> </a:t>
            </a:r>
            <a:br>
              <a:rPr lang="en-US" sz="2800" dirty="0"/>
            </a:br>
            <a:r>
              <a:rPr lang="en-US" sz="2800" dirty="0"/>
              <a:t>Construction Services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00538699"/>
              </p:ext>
            </p:extLst>
          </p:nvPr>
        </p:nvGraphicFramePr>
        <p:xfrm>
          <a:off x="609600" y="2514600"/>
          <a:ext cx="7848600" cy="2123440"/>
        </p:xfrm>
        <a:graphic>
          <a:graphicData uri="http://schemas.openxmlformats.org/drawingml/2006/table">
            <a:tbl>
              <a:tblPr firstRow="1" bandRow="1"/>
              <a:tblGrid>
                <a:gridCol w="4404827">
                  <a:extLst>
                    <a:ext uri="{9D8B030D-6E8A-4147-A177-3AD203B41FA5}">
                      <a16:colId xmlns:a16="http://schemas.microsoft.com/office/drawing/2014/main" val="321259178"/>
                    </a:ext>
                  </a:extLst>
                </a:gridCol>
                <a:gridCol w="3443773">
                  <a:extLst>
                    <a:ext uri="{9D8B030D-6E8A-4147-A177-3AD203B41FA5}">
                      <a16:colId xmlns:a16="http://schemas.microsoft.com/office/drawing/2014/main" val="291071870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95000"/>
                            </a:schemeClr>
                          </a:solidFill>
                        </a:rPr>
                        <a:t>Landscaping</a:t>
                      </a:r>
                      <a:r>
                        <a:rPr lang="en-US" baseline="0" dirty="0">
                          <a:solidFill>
                            <a:schemeClr val="bg1">
                              <a:lumMod val="95000"/>
                            </a:schemeClr>
                          </a:solidFill>
                        </a:rPr>
                        <a:t> (bioengineering materials, trees, shrubs, seed, etc.)</a:t>
                      </a:r>
                      <a:endParaRPr lang="en-US" dirty="0">
                        <a:solidFill>
                          <a:schemeClr val="bg1">
                            <a:lumMod val="95000"/>
                          </a:schemeClr>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95000"/>
                            </a:schemeClr>
                          </a:solidFill>
                        </a:rPr>
                        <a:t>Concrete work (pipe extensions,</a:t>
                      </a:r>
                      <a:r>
                        <a:rPr lang="en-US" baseline="0" dirty="0">
                          <a:solidFill>
                            <a:schemeClr val="bg1">
                              <a:lumMod val="95000"/>
                            </a:schemeClr>
                          </a:solidFill>
                        </a:rPr>
                        <a:t> etc.)</a:t>
                      </a:r>
                      <a:endParaRPr lang="en-US" dirty="0">
                        <a:solidFill>
                          <a:schemeClr val="bg1">
                            <a:lumMod val="95000"/>
                          </a:schemeClr>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93412154"/>
                  </a:ext>
                </a:extLst>
              </a:tr>
              <a:tr h="370840">
                <a:tc>
                  <a:txBody>
                    <a:bodyPr/>
                    <a:lstStyle/>
                    <a:p>
                      <a:r>
                        <a:rPr lang="en-US" dirty="0">
                          <a:solidFill>
                            <a:schemeClr val="bg1">
                              <a:lumMod val="95000"/>
                            </a:schemeClr>
                          </a:solidFill>
                        </a:rPr>
                        <a:t>Tree clearing and grubbing </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95000"/>
                            </a:schemeClr>
                          </a:solidFill>
                        </a:rPr>
                        <a:t>Material hauling/trucking</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91016370"/>
                  </a:ext>
                </a:extLst>
              </a:tr>
              <a:tr h="370840">
                <a:tc>
                  <a:txBody>
                    <a:bodyPr/>
                    <a:lstStyle/>
                    <a:p>
                      <a:r>
                        <a:rPr lang="en-US" dirty="0">
                          <a:solidFill>
                            <a:schemeClr val="bg1">
                              <a:lumMod val="95000"/>
                            </a:schemeClr>
                          </a:solidFill>
                        </a:rPr>
                        <a:t>Asphalt</a:t>
                      </a:r>
                      <a:r>
                        <a:rPr lang="en-US" baseline="0" dirty="0">
                          <a:solidFill>
                            <a:schemeClr val="bg1">
                              <a:lumMod val="95000"/>
                            </a:schemeClr>
                          </a:solidFill>
                        </a:rPr>
                        <a:t> pavement</a:t>
                      </a:r>
                      <a:endParaRPr lang="en-US" dirty="0">
                        <a:solidFill>
                          <a:schemeClr val="bg1">
                            <a:lumMod val="95000"/>
                          </a:schemeClr>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dirty="0">
                          <a:solidFill>
                            <a:schemeClr val="bg1">
                              <a:lumMod val="95000"/>
                            </a:schemeClr>
                          </a:solidFill>
                        </a:rPr>
                        <a:t>Traffic control</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28090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95000"/>
                            </a:schemeClr>
                          </a:solidFill>
                        </a:rPr>
                        <a:t>Fencing</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dirty="0">
                          <a:solidFill>
                            <a:schemeClr val="bg1">
                              <a:lumMod val="95000"/>
                            </a:schemeClr>
                          </a:solidFill>
                        </a:rPr>
                        <a:t>Riprap supply</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74876474"/>
                  </a:ext>
                </a:extLst>
              </a:tr>
              <a:tr h="370840">
                <a:tc>
                  <a:txBody>
                    <a:bodyPr/>
                    <a:lstStyle/>
                    <a:p>
                      <a:r>
                        <a:rPr lang="en-US" dirty="0">
                          <a:solidFill>
                            <a:schemeClr val="bg1">
                              <a:lumMod val="95000"/>
                            </a:schemeClr>
                          </a:solidFill>
                        </a:rPr>
                        <a:t>Photo/video</a:t>
                      </a:r>
                      <a:r>
                        <a:rPr lang="en-US" baseline="0" dirty="0">
                          <a:solidFill>
                            <a:schemeClr val="bg1">
                              <a:lumMod val="95000"/>
                            </a:schemeClr>
                          </a:solidFill>
                        </a:rPr>
                        <a:t> inspection</a:t>
                      </a:r>
                      <a:endParaRPr lang="en-US" dirty="0">
                        <a:solidFill>
                          <a:schemeClr val="bg1">
                            <a:lumMod val="95000"/>
                          </a:schemeClr>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dirty="0">
                          <a:solidFill>
                            <a:schemeClr val="bg1">
                              <a:lumMod val="95000"/>
                            </a:schemeClr>
                          </a:solidFill>
                        </a:rPr>
                        <a:t>Surveying/bathymetry</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0815459"/>
                  </a:ext>
                </a:extLst>
              </a:tr>
            </a:tbl>
          </a:graphicData>
        </a:graphic>
      </p:graphicFrame>
      <p:sp>
        <p:nvSpPr>
          <p:cNvPr id="4" name="Rectangle 3">
            <a:extLst>
              <a:ext uri="{FF2B5EF4-FFF2-40B4-BE49-F238E27FC236}">
                <a16:creationId xmlns:a16="http://schemas.microsoft.com/office/drawing/2014/main" id="{95411590-7C8A-4DDE-8F3C-3A407965CBFD}"/>
              </a:ext>
            </a:extLst>
          </p:cNvPr>
          <p:cNvSpPr/>
          <p:nvPr/>
        </p:nvSpPr>
        <p:spPr>
          <a:xfrm>
            <a:off x="632690" y="2514600"/>
            <a:ext cx="4091709" cy="609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968599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9807"/>
            <a:ext cx="8229600" cy="476250"/>
          </a:xfrm>
        </p:spPr>
        <p:txBody>
          <a:bodyPr/>
          <a:lstStyle/>
          <a:p>
            <a:pPr algn="ctr"/>
            <a:r>
              <a:rPr lang="en-US" sz="3200" dirty="0"/>
              <a:t>neorsd.org</a:t>
            </a:r>
          </a:p>
        </p:txBody>
      </p:sp>
      <p:sp>
        <p:nvSpPr>
          <p:cNvPr id="3" name="Rectangle: Rounded Corners 2"/>
          <p:cNvSpPr/>
          <p:nvPr/>
        </p:nvSpPr>
        <p:spPr>
          <a:xfrm>
            <a:off x="2895600" y="2667000"/>
            <a:ext cx="6096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7748" y="1935163"/>
            <a:ext cx="7688504" cy="4389437"/>
          </a:xfrm>
        </p:spPr>
      </p:pic>
      <p:sp>
        <p:nvSpPr>
          <p:cNvPr id="15" name="Rectangle: Rounded Corners 14"/>
          <p:cNvSpPr/>
          <p:nvPr/>
        </p:nvSpPr>
        <p:spPr>
          <a:xfrm>
            <a:off x="2667000" y="2667000"/>
            <a:ext cx="11430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4 Points 18"/>
          <p:cNvSpPr/>
          <p:nvPr/>
        </p:nvSpPr>
        <p:spPr>
          <a:xfrm>
            <a:off x="3733800" y="5268913"/>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4151745" y="5225256"/>
            <a:ext cx="1371600" cy="3921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p:cNvSpPr/>
          <p:nvPr/>
        </p:nvSpPr>
        <p:spPr>
          <a:xfrm>
            <a:off x="5523345" y="5268913"/>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165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664" y="1935163"/>
            <a:ext cx="6992671" cy="4389437"/>
          </a:xfrm>
        </p:spPr>
      </p:pic>
      <p:sp>
        <p:nvSpPr>
          <p:cNvPr id="2" name="Title 1"/>
          <p:cNvSpPr>
            <a:spLocks noGrp="1"/>
          </p:cNvSpPr>
          <p:nvPr>
            <p:ph type="title"/>
          </p:nvPr>
        </p:nvSpPr>
        <p:spPr>
          <a:xfrm>
            <a:off x="457200" y="946151"/>
            <a:ext cx="8229600" cy="476250"/>
          </a:xfrm>
        </p:spPr>
        <p:txBody>
          <a:bodyPr/>
          <a:lstStyle/>
          <a:p>
            <a:pPr algn="ctr"/>
            <a:r>
              <a:rPr lang="en-US" sz="3200" dirty="0" err="1"/>
              <a:t>Stormwater</a:t>
            </a:r>
            <a:r>
              <a:rPr lang="en-US" sz="3200" dirty="0"/>
              <a:t> Construction Program</a:t>
            </a:r>
          </a:p>
        </p:txBody>
      </p:sp>
      <p:sp>
        <p:nvSpPr>
          <p:cNvPr id="19" name="Star: 4 Points 18"/>
          <p:cNvSpPr/>
          <p:nvPr/>
        </p:nvSpPr>
        <p:spPr>
          <a:xfrm>
            <a:off x="3733800" y="5268913"/>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6324600" y="4876801"/>
            <a:ext cx="1219200" cy="5214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p:cNvSpPr/>
          <p:nvPr/>
        </p:nvSpPr>
        <p:spPr>
          <a:xfrm>
            <a:off x="5523345" y="5268913"/>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049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4691" y="1935163"/>
            <a:ext cx="6234617" cy="4389437"/>
          </a:xfrm>
        </p:spPr>
      </p:pic>
      <p:sp>
        <p:nvSpPr>
          <p:cNvPr id="2" name="Title 1"/>
          <p:cNvSpPr>
            <a:spLocks noGrp="1"/>
          </p:cNvSpPr>
          <p:nvPr>
            <p:ph type="title"/>
          </p:nvPr>
        </p:nvSpPr>
        <p:spPr>
          <a:xfrm>
            <a:off x="457200" y="914400"/>
            <a:ext cx="8229600" cy="457200"/>
          </a:xfrm>
        </p:spPr>
        <p:txBody>
          <a:bodyPr/>
          <a:lstStyle/>
          <a:p>
            <a:pPr algn="ctr"/>
            <a:r>
              <a:rPr lang="en-US" sz="2800" dirty="0"/>
              <a:t>2017-2021 </a:t>
            </a:r>
            <a:r>
              <a:rPr lang="en-US" sz="2800" dirty="0" err="1"/>
              <a:t>Stormwater</a:t>
            </a:r>
            <a:r>
              <a:rPr lang="en-US" sz="2800" dirty="0"/>
              <a:t> Program Summary</a:t>
            </a:r>
          </a:p>
        </p:txBody>
      </p:sp>
    </p:spTree>
    <p:extLst>
      <p:ext uri="{BB962C8B-B14F-4D97-AF65-F5344CB8AC3E}">
        <p14:creationId xmlns:p14="http://schemas.microsoft.com/office/powerpoint/2010/main" val="1428058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914400"/>
            <a:ext cx="6553200" cy="609600"/>
          </a:xfrm>
        </p:spPr>
        <p:txBody>
          <a:bodyPr/>
          <a:lstStyle/>
          <a:p>
            <a:pPr algn="ctr"/>
            <a:r>
              <a:rPr lang="en-US" sz="3200" dirty="0"/>
              <a:t>Upcoming </a:t>
            </a:r>
            <a:r>
              <a:rPr lang="en-US" sz="3200" dirty="0" err="1"/>
              <a:t>Stormwater</a:t>
            </a:r>
            <a:r>
              <a:rPr lang="en-US" sz="3200" dirty="0"/>
              <a:t> Projects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79426262"/>
              </p:ext>
            </p:extLst>
          </p:nvPr>
        </p:nvGraphicFramePr>
        <p:xfrm>
          <a:off x="685800" y="1859917"/>
          <a:ext cx="7620000" cy="4648198"/>
        </p:xfrm>
        <a:graphic>
          <a:graphicData uri="http://schemas.openxmlformats.org/drawingml/2006/table">
            <a:tbl>
              <a:tblPr firstRow="1" bandRow="1">
                <a:tableStyleId>{5C22544A-7EE6-4342-B048-85BDC9FD1C3A}</a:tableStyleId>
              </a:tblPr>
              <a:tblGrid>
                <a:gridCol w="3067792">
                  <a:extLst>
                    <a:ext uri="{9D8B030D-6E8A-4147-A177-3AD203B41FA5}">
                      <a16:colId xmlns:a16="http://schemas.microsoft.com/office/drawing/2014/main" val="1647159566"/>
                    </a:ext>
                  </a:extLst>
                </a:gridCol>
                <a:gridCol w="2875808">
                  <a:extLst>
                    <a:ext uri="{9D8B030D-6E8A-4147-A177-3AD203B41FA5}">
                      <a16:colId xmlns:a16="http://schemas.microsoft.com/office/drawing/2014/main" val="1065799674"/>
                    </a:ext>
                  </a:extLst>
                </a:gridCol>
                <a:gridCol w="1676400">
                  <a:extLst>
                    <a:ext uri="{9D8B030D-6E8A-4147-A177-3AD203B41FA5}">
                      <a16:colId xmlns:a16="http://schemas.microsoft.com/office/drawing/2014/main" val="1781630316"/>
                    </a:ext>
                  </a:extLst>
                </a:gridCol>
              </a:tblGrid>
              <a:tr h="644641">
                <a:tc>
                  <a:txBody>
                    <a:bodyPr/>
                    <a:lstStyle/>
                    <a:p>
                      <a:r>
                        <a:rPr lang="en-US" sz="1600" dirty="0"/>
                        <a:t>Project</a:t>
                      </a:r>
                    </a:p>
                  </a:txBody>
                  <a:tcPr/>
                </a:tc>
                <a:tc>
                  <a:txBody>
                    <a:bodyPr/>
                    <a:lstStyle/>
                    <a:p>
                      <a:pPr algn="ctr"/>
                      <a:r>
                        <a:rPr lang="en-US" sz="1600" dirty="0"/>
                        <a:t>Award of Construction</a:t>
                      </a:r>
                    </a:p>
                  </a:txBody>
                  <a:tcPr/>
                </a:tc>
                <a:tc>
                  <a:txBody>
                    <a:bodyPr/>
                    <a:lstStyle/>
                    <a:p>
                      <a:r>
                        <a:rPr lang="en-US" sz="1600" dirty="0"/>
                        <a:t>Construction Estimate ($M)</a:t>
                      </a:r>
                    </a:p>
                  </a:txBody>
                  <a:tcPr/>
                </a:tc>
                <a:extLst>
                  <a:ext uri="{0D108BD9-81ED-4DB2-BD59-A6C34878D82A}">
                    <a16:rowId xmlns:a16="http://schemas.microsoft.com/office/drawing/2014/main" val="2326542588"/>
                  </a:ext>
                </a:extLst>
              </a:tr>
              <a:tr h="412796">
                <a:tc>
                  <a:txBody>
                    <a:bodyPr/>
                    <a:lstStyle/>
                    <a:p>
                      <a:pPr algn="l"/>
                      <a:r>
                        <a:rPr lang="en-US" sz="800" b="1" dirty="0">
                          <a:effectLst/>
                          <a:latin typeface="verdana" panose="020B0604030504040204" pitchFamily="34" charset="0"/>
                        </a:rPr>
                        <a:t>Colombo Park Stream Restoration</a:t>
                      </a:r>
                    </a:p>
                  </a:txBody>
                  <a:tcPr marL="7620" marR="7620" marT="7620" marB="7620" anchor="ctr"/>
                </a:tc>
                <a:tc>
                  <a:txBody>
                    <a:bodyPr/>
                    <a:lstStyle/>
                    <a:p>
                      <a:pPr algn="ctr"/>
                      <a:r>
                        <a:rPr lang="en-US" sz="800" dirty="0">
                          <a:effectLst/>
                          <a:latin typeface="verdana" panose="020B0604030504040204" pitchFamily="34" charset="0"/>
                        </a:rPr>
                        <a:t>21-Dec-17</a:t>
                      </a:r>
                    </a:p>
                  </a:txBody>
                  <a:tcPr marL="7620" marR="7620" marT="7620" marB="7620" anchor="ctr"/>
                </a:tc>
                <a:tc>
                  <a:txBody>
                    <a:bodyPr/>
                    <a:lstStyle/>
                    <a:p>
                      <a:pPr algn="r"/>
                      <a:r>
                        <a:rPr lang="en-US" sz="800" dirty="0">
                          <a:effectLst/>
                          <a:latin typeface="verdana" panose="020B0604030504040204" pitchFamily="34" charset="0"/>
                        </a:rPr>
                        <a:t>$1.2</a:t>
                      </a:r>
                    </a:p>
                  </a:txBody>
                  <a:tcPr marL="7620" marR="7620" marT="7620" marB="7620" anchor="ctr"/>
                </a:tc>
                <a:extLst>
                  <a:ext uri="{0D108BD9-81ED-4DB2-BD59-A6C34878D82A}">
                    <a16:rowId xmlns:a16="http://schemas.microsoft.com/office/drawing/2014/main" val="2931242527"/>
                  </a:ext>
                </a:extLst>
              </a:tr>
              <a:tr h="412796">
                <a:tc gridSpan="3">
                  <a:txBody>
                    <a:bodyPr/>
                    <a:lstStyle/>
                    <a:p>
                      <a:pPr algn="l"/>
                      <a:r>
                        <a:rPr lang="en-US" sz="800" dirty="0">
                          <a:effectLst/>
                          <a:latin typeface="verdana" panose="020B0604030504040204" pitchFamily="34" charset="0"/>
                        </a:rPr>
                        <a:t>The project site is along both the left and right banks, approximately 300 </a:t>
                      </a:r>
                      <a:r>
                        <a:rPr lang="en-US" sz="800" dirty="0" err="1">
                          <a:effectLst/>
                          <a:latin typeface="verdana" panose="020B0604030504040204" pitchFamily="34" charset="0"/>
                        </a:rPr>
                        <a:t>ft</a:t>
                      </a:r>
                      <a:r>
                        <a:rPr lang="en-US" sz="800" dirty="0">
                          <a:effectLst/>
                          <a:latin typeface="verdana" panose="020B0604030504040204" pitchFamily="34" charset="0"/>
                        </a:rPr>
                        <a:t> in length. The project includes stabilization of the stream banks.</a:t>
                      </a:r>
                    </a:p>
                  </a:txBody>
                  <a:tcPr marL="190500" marR="7620" marT="7620" marB="762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78015047"/>
                  </a:ext>
                </a:extLst>
              </a:tr>
              <a:tr h="412796">
                <a:tc>
                  <a:txBody>
                    <a:bodyPr/>
                    <a:lstStyle/>
                    <a:p>
                      <a:pPr algn="l"/>
                      <a:r>
                        <a:rPr lang="en-US" sz="800" b="1" dirty="0">
                          <a:effectLst/>
                          <a:latin typeface="verdana" panose="020B0604030504040204" pitchFamily="34" charset="0"/>
                        </a:rPr>
                        <a:t>Spring Creek Culvert Rehabilitation</a:t>
                      </a:r>
                    </a:p>
                  </a:txBody>
                  <a:tcPr marL="7620" marR="7620" marT="7620" marB="7620" anchor="ctr"/>
                </a:tc>
                <a:tc>
                  <a:txBody>
                    <a:bodyPr/>
                    <a:lstStyle/>
                    <a:p>
                      <a:pPr algn="ctr"/>
                      <a:r>
                        <a:rPr lang="en-US" sz="800" dirty="0">
                          <a:effectLst/>
                          <a:latin typeface="verdana" panose="020B0604030504040204" pitchFamily="34" charset="0"/>
                        </a:rPr>
                        <a:t>1st Quarter 2018</a:t>
                      </a:r>
                    </a:p>
                  </a:txBody>
                  <a:tcPr marL="7620" marR="7620" marT="7620" marB="7620" anchor="ctr"/>
                </a:tc>
                <a:tc>
                  <a:txBody>
                    <a:bodyPr/>
                    <a:lstStyle/>
                    <a:p>
                      <a:pPr algn="r"/>
                      <a:r>
                        <a:rPr lang="en-US" sz="800" dirty="0">
                          <a:effectLst/>
                          <a:latin typeface="verdana" panose="020B0604030504040204" pitchFamily="34" charset="0"/>
                        </a:rPr>
                        <a:t>$0.7</a:t>
                      </a:r>
                    </a:p>
                  </a:txBody>
                  <a:tcPr marL="7620" marR="7620" marT="7620" marB="7620" anchor="ctr"/>
                </a:tc>
                <a:extLst>
                  <a:ext uri="{0D108BD9-81ED-4DB2-BD59-A6C34878D82A}">
                    <a16:rowId xmlns:a16="http://schemas.microsoft.com/office/drawing/2014/main" val="1770860935"/>
                  </a:ext>
                </a:extLst>
              </a:tr>
              <a:tr h="559820">
                <a:tc gridSpan="3">
                  <a:txBody>
                    <a:bodyPr/>
                    <a:lstStyle/>
                    <a:p>
                      <a:pPr algn="l"/>
                      <a:r>
                        <a:rPr lang="en-US" sz="800" dirty="0">
                          <a:effectLst/>
                          <a:latin typeface="verdana" panose="020B0604030504040204" pitchFamily="34" charset="0"/>
                        </a:rPr>
                        <a:t>Rehab approximately 490 feet of a culverted stream along Spring Creek from west of Bradley Road to the Cuyahoga River in the City of Cleveland. Project is located in an industrial area and requires cooperation with affected property owners that includes the City of Cleveland and CSX Railway. The project was initiated because of a collapsed section of the culvert.</a:t>
                      </a:r>
                    </a:p>
                  </a:txBody>
                  <a:tcPr marL="190500" marR="7620" marT="7620" marB="762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3924619"/>
                  </a:ext>
                </a:extLst>
              </a:tr>
              <a:tr h="412796">
                <a:tc>
                  <a:txBody>
                    <a:bodyPr/>
                    <a:lstStyle/>
                    <a:p>
                      <a:pPr algn="l"/>
                      <a:r>
                        <a:rPr lang="en-US" sz="800" b="1" dirty="0">
                          <a:effectLst/>
                          <a:latin typeface="verdana" panose="020B0604030504040204" pitchFamily="34" charset="0"/>
                        </a:rPr>
                        <a:t>Doan Brook Stream and Bank Stabilization</a:t>
                      </a:r>
                    </a:p>
                  </a:txBody>
                  <a:tcPr marL="7620" marR="7620" marT="7620" marB="7620" anchor="ctr"/>
                </a:tc>
                <a:tc>
                  <a:txBody>
                    <a:bodyPr/>
                    <a:lstStyle/>
                    <a:p>
                      <a:pPr algn="ctr"/>
                      <a:r>
                        <a:rPr lang="en-US" sz="800" dirty="0">
                          <a:effectLst/>
                          <a:latin typeface="verdana" panose="020B0604030504040204" pitchFamily="34" charset="0"/>
                        </a:rPr>
                        <a:t>2nd Quarter 2018</a:t>
                      </a:r>
                    </a:p>
                  </a:txBody>
                  <a:tcPr marL="7620" marR="7620" marT="7620" marB="7620" anchor="ctr"/>
                </a:tc>
                <a:tc>
                  <a:txBody>
                    <a:bodyPr/>
                    <a:lstStyle/>
                    <a:p>
                      <a:pPr algn="r"/>
                      <a:r>
                        <a:rPr lang="en-US" sz="800" dirty="0">
                          <a:effectLst/>
                          <a:latin typeface="verdana" panose="020B0604030504040204" pitchFamily="34" charset="0"/>
                        </a:rPr>
                        <a:t>$2.4</a:t>
                      </a:r>
                    </a:p>
                  </a:txBody>
                  <a:tcPr marL="7620" marR="7620" marT="7620" marB="7620" anchor="ctr"/>
                </a:tc>
                <a:extLst>
                  <a:ext uri="{0D108BD9-81ED-4DB2-BD59-A6C34878D82A}">
                    <a16:rowId xmlns:a16="http://schemas.microsoft.com/office/drawing/2014/main" val="3313956695"/>
                  </a:ext>
                </a:extLst>
              </a:tr>
              <a:tr h="966961">
                <a:tc gridSpan="3">
                  <a:txBody>
                    <a:bodyPr/>
                    <a:lstStyle/>
                    <a:p>
                      <a:pPr algn="l"/>
                      <a:r>
                        <a:rPr lang="en-US" sz="800" dirty="0">
                          <a:effectLst/>
                          <a:latin typeface="verdana" panose="020B0604030504040204" pitchFamily="34" charset="0"/>
                        </a:rPr>
                        <a:t>The project will stabilize and rehabilitate approximately 1,000-feet of stream channel and convert available contiguous land into hydraulically-connected and functioning floodplains. The proposed improvements will avert significant streambank erosion within the project area as well as provide </a:t>
                      </a:r>
                      <a:r>
                        <a:rPr lang="en-US" sz="800" dirty="0" err="1">
                          <a:effectLst/>
                          <a:latin typeface="verdana" panose="020B0604030504040204" pitchFamily="34" charset="0"/>
                        </a:rPr>
                        <a:t>stormwater</a:t>
                      </a:r>
                      <a:r>
                        <a:rPr lang="en-US" sz="800" dirty="0">
                          <a:effectLst/>
                          <a:latin typeface="verdana" panose="020B0604030504040204" pitchFamily="34" charset="0"/>
                        </a:rPr>
                        <a:t> quality improvements for a portion of the Doan Brook watershed. When completed, the project will provide streambank stabilization, protection of utilities and infrastructure, flooding relief, improved stream flow, enhanced streamside riparian areas, aesthetic improvements and improved public access to this section of Doan Brook.</a:t>
                      </a:r>
                    </a:p>
                  </a:txBody>
                  <a:tcPr marL="190500" marR="7620" marT="7620" marB="762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0219592"/>
                  </a:ext>
                </a:extLst>
              </a:tr>
              <a:tr h="412796">
                <a:tc>
                  <a:txBody>
                    <a:bodyPr/>
                    <a:lstStyle/>
                    <a:p>
                      <a:pPr algn="l"/>
                      <a:r>
                        <a:rPr lang="en-US" sz="800" b="1" dirty="0">
                          <a:effectLst/>
                          <a:latin typeface="verdana" panose="020B0604030504040204" pitchFamily="34" charset="0"/>
                        </a:rPr>
                        <a:t>Big Creek Stabilization</a:t>
                      </a:r>
                    </a:p>
                  </a:txBody>
                  <a:tcPr marL="7620" marR="7620" marT="7620" marB="7620" anchor="ctr"/>
                </a:tc>
                <a:tc>
                  <a:txBody>
                    <a:bodyPr/>
                    <a:lstStyle/>
                    <a:p>
                      <a:pPr algn="ctr"/>
                      <a:r>
                        <a:rPr lang="en-US" sz="800" dirty="0">
                          <a:effectLst/>
                          <a:latin typeface="verdana" panose="020B0604030504040204" pitchFamily="34" charset="0"/>
                        </a:rPr>
                        <a:t>2nd Quarter 2018</a:t>
                      </a:r>
                    </a:p>
                  </a:txBody>
                  <a:tcPr marL="7620" marR="7620" marT="7620" marB="7620" anchor="ctr"/>
                </a:tc>
                <a:tc>
                  <a:txBody>
                    <a:bodyPr/>
                    <a:lstStyle/>
                    <a:p>
                      <a:pPr algn="r"/>
                      <a:r>
                        <a:rPr lang="en-US" sz="800" dirty="0">
                          <a:effectLst/>
                          <a:latin typeface="verdana" panose="020B0604030504040204" pitchFamily="34" charset="0"/>
                        </a:rPr>
                        <a:t>$4.5</a:t>
                      </a:r>
                    </a:p>
                  </a:txBody>
                  <a:tcPr marL="7620" marR="7620" marT="7620" marB="7620" anchor="ctr"/>
                </a:tc>
                <a:extLst>
                  <a:ext uri="{0D108BD9-81ED-4DB2-BD59-A6C34878D82A}">
                    <a16:rowId xmlns:a16="http://schemas.microsoft.com/office/drawing/2014/main" val="315100690"/>
                  </a:ext>
                </a:extLst>
              </a:tr>
              <a:tr h="412796">
                <a:tc gridSpan="3">
                  <a:txBody>
                    <a:bodyPr/>
                    <a:lstStyle/>
                    <a:p>
                      <a:pPr algn="l"/>
                      <a:r>
                        <a:rPr lang="en-US" sz="800" dirty="0">
                          <a:effectLst/>
                          <a:latin typeface="verdana" panose="020B0604030504040204" pitchFamily="34" charset="0"/>
                        </a:rPr>
                        <a:t>The project will provide streambank stabilization along Big Creek and protection of roadways, parking lot, railroad, drop structure and other infrastructure.</a:t>
                      </a:r>
                    </a:p>
                  </a:txBody>
                  <a:tcPr marL="190500" marR="7620" marT="7620" marB="762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0571625"/>
                  </a:ext>
                </a:extLst>
              </a:tr>
            </a:tbl>
          </a:graphicData>
        </a:graphic>
      </p:graphicFrame>
    </p:spTree>
    <p:extLst>
      <p:ext uri="{BB962C8B-B14F-4D97-AF65-F5344CB8AC3E}">
        <p14:creationId xmlns:p14="http://schemas.microsoft.com/office/powerpoint/2010/main" val="2448323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a:t>Contacts for additional information </a:t>
            </a:r>
            <a:br>
              <a:rPr lang="en-US" sz="2400" dirty="0"/>
            </a:br>
            <a:r>
              <a:rPr lang="en-US" sz="2400" dirty="0"/>
              <a:t>about </a:t>
            </a:r>
            <a:r>
              <a:rPr lang="en-US" sz="2400" dirty="0" err="1"/>
              <a:t>Stormwater</a:t>
            </a:r>
            <a:r>
              <a:rPr lang="en-US" sz="2400" dirty="0"/>
              <a:t> projects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69405803"/>
              </p:ext>
            </p:extLst>
          </p:nvPr>
        </p:nvGraphicFramePr>
        <p:xfrm>
          <a:off x="447964" y="2514600"/>
          <a:ext cx="8229600" cy="25654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647159566"/>
                    </a:ext>
                  </a:extLst>
                </a:gridCol>
                <a:gridCol w="2743200">
                  <a:extLst>
                    <a:ext uri="{9D8B030D-6E8A-4147-A177-3AD203B41FA5}">
                      <a16:colId xmlns:a16="http://schemas.microsoft.com/office/drawing/2014/main" val="1875218327"/>
                    </a:ext>
                  </a:extLst>
                </a:gridCol>
                <a:gridCol w="2743200">
                  <a:extLst>
                    <a:ext uri="{9D8B030D-6E8A-4147-A177-3AD203B41FA5}">
                      <a16:colId xmlns:a16="http://schemas.microsoft.com/office/drawing/2014/main" val="2624137542"/>
                    </a:ext>
                  </a:extLst>
                </a:gridCol>
              </a:tblGrid>
              <a:tr h="370840">
                <a:tc>
                  <a:txBody>
                    <a:bodyPr/>
                    <a:lstStyle/>
                    <a:p>
                      <a:r>
                        <a:rPr lang="en-US" dirty="0"/>
                        <a:t>NAME</a:t>
                      </a:r>
                    </a:p>
                  </a:txBody>
                  <a:tcPr/>
                </a:tc>
                <a:tc>
                  <a:txBody>
                    <a:bodyPr/>
                    <a:lstStyle/>
                    <a:p>
                      <a:r>
                        <a:rPr lang="en-US" dirty="0"/>
                        <a:t>TITLE</a:t>
                      </a:r>
                    </a:p>
                  </a:txBody>
                  <a:tcPr/>
                </a:tc>
                <a:tc>
                  <a:txBody>
                    <a:bodyPr/>
                    <a:lstStyle/>
                    <a:p>
                      <a:r>
                        <a:rPr lang="en-US" dirty="0"/>
                        <a:t>EMAIL</a:t>
                      </a:r>
                    </a:p>
                  </a:txBody>
                  <a:tcPr/>
                </a:tc>
                <a:extLst>
                  <a:ext uri="{0D108BD9-81ED-4DB2-BD59-A6C34878D82A}">
                    <a16:rowId xmlns:a16="http://schemas.microsoft.com/office/drawing/2014/main" val="2326542588"/>
                  </a:ext>
                </a:extLst>
              </a:tr>
              <a:tr h="370840">
                <a:tc>
                  <a:txBody>
                    <a:bodyPr/>
                    <a:lstStyle/>
                    <a:p>
                      <a:r>
                        <a:rPr lang="en-US" sz="1800" b="0" i="0" kern="1200" dirty="0">
                          <a:solidFill>
                            <a:schemeClr val="dk1"/>
                          </a:solidFill>
                          <a:effectLst/>
                          <a:latin typeface="+mn-lt"/>
                          <a:ea typeface="+mn-ea"/>
                          <a:cs typeface="+mn-cs"/>
                        </a:rPr>
                        <a:t>Frank P. Greenland</a:t>
                      </a:r>
                      <a:endParaRPr lang="en-US" dirty="0"/>
                    </a:p>
                  </a:txBody>
                  <a:tcPr/>
                </a:tc>
                <a:tc>
                  <a:txBody>
                    <a:bodyPr/>
                    <a:lstStyle/>
                    <a:p>
                      <a:r>
                        <a:rPr lang="en-US" sz="1800" b="0" i="0" kern="1200" dirty="0">
                          <a:solidFill>
                            <a:schemeClr val="dk1"/>
                          </a:solidFill>
                          <a:effectLst/>
                          <a:latin typeface="+mn-lt"/>
                          <a:ea typeface="+mn-ea"/>
                          <a:cs typeface="+mn-cs"/>
                        </a:rPr>
                        <a:t>Director of Watershed Programs</a:t>
                      </a:r>
                      <a:endParaRPr lang="en-US" dirty="0"/>
                    </a:p>
                  </a:txBody>
                  <a:tcPr/>
                </a:tc>
                <a:tc>
                  <a:txBody>
                    <a:bodyPr/>
                    <a:lstStyle/>
                    <a:p>
                      <a:r>
                        <a:rPr lang="en-US" sz="1800" b="0" i="0" u="none" strike="noStrike" kern="1200" dirty="0">
                          <a:solidFill>
                            <a:schemeClr val="dk1"/>
                          </a:solidFill>
                          <a:effectLst/>
                          <a:latin typeface="+mn-lt"/>
                          <a:ea typeface="+mn-ea"/>
                          <a:cs typeface="+mn-cs"/>
                        </a:rPr>
                        <a:t>GreenlandF@neorsd.org</a:t>
                      </a:r>
                      <a:endParaRPr lang="en-US" dirty="0">
                        <a:solidFill>
                          <a:schemeClr val="tx1"/>
                        </a:solidFill>
                      </a:endParaRPr>
                    </a:p>
                  </a:txBody>
                  <a:tcPr/>
                </a:tc>
                <a:extLst>
                  <a:ext uri="{0D108BD9-81ED-4DB2-BD59-A6C34878D82A}">
                    <a16:rowId xmlns:a16="http://schemas.microsoft.com/office/drawing/2014/main" val="2931242527"/>
                  </a:ext>
                </a:extLst>
              </a:tr>
              <a:tr h="370840">
                <a:tc>
                  <a:txBody>
                    <a:bodyPr/>
                    <a:lstStyle/>
                    <a:p>
                      <a:r>
                        <a:rPr lang="en-US" dirty="0"/>
                        <a:t>David Ritter</a:t>
                      </a:r>
                    </a:p>
                  </a:txBody>
                  <a:tcPr/>
                </a:tc>
                <a:tc>
                  <a:txBody>
                    <a:bodyPr/>
                    <a:lstStyle/>
                    <a:p>
                      <a:r>
                        <a:rPr lang="en-US" sz="1800" b="0" i="0" kern="1200" dirty="0">
                          <a:solidFill>
                            <a:schemeClr val="dk1"/>
                          </a:solidFill>
                          <a:effectLst/>
                          <a:latin typeface="+mn-lt"/>
                          <a:ea typeface="+mn-ea"/>
                          <a:cs typeface="+mn-cs"/>
                        </a:rPr>
                        <a:t>Manager Of Watershed Technical Support</a:t>
                      </a:r>
                      <a:endParaRPr lang="en-US" dirty="0"/>
                    </a:p>
                  </a:txBody>
                  <a:tcPr/>
                </a:tc>
                <a:tc>
                  <a:txBody>
                    <a:bodyPr/>
                    <a:lstStyle/>
                    <a:p>
                      <a:r>
                        <a:rPr lang="en-US" dirty="0"/>
                        <a:t>RitterD@neorsd.org</a:t>
                      </a:r>
                    </a:p>
                  </a:txBody>
                  <a:tcPr/>
                </a:tc>
                <a:extLst>
                  <a:ext uri="{0D108BD9-81ED-4DB2-BD59-A6C34878D82A}">
                    <a16:rowId xmlns:a16="http://schemas.microsoft.com/office/drawing/2014/main" val="3508417631"/>
                  </a:ext>
                </a:extLst>
              </a:tr>
              <a:tr h="370840">
                <a:tc>
                  <a:txBody>
                    <a:bodyPr/>
                    <a:lstStyle/>
                    <a:p>
                      <a:r>
                        <a:rPr lang="en-US" sz="1800" b="0" i="0" kern="1200" dirty="0">
                          <a:solidFill>
                            <a:schemeClr val="dk1"/>
                          </a:solidFill>
                          <a:effectLst/>
                          <a:latin typeface="+mn-lt"/>
                          <a:ea typeface="+mn-ea"/>
                          <a:cs typeface="+mn-cs"/>
                        </a:rPr>
                        <a:t>Janet</a:t>
                      </a:r>
                      <a:r>
                        <a:rPr lang="en-US" sz="1800" b="0" i="0" kern="1200" baseline="0" dirty="0">
                          <a:solidFill>
                            <a:schemeClr val="dk1"/>
                          </a:solidFill>
                          <a:effectLst/>
                          <a:latin typeface="+mn-lt"/>
                          <a:ea typeface="+mn-ea"/>
                          <a:cs typeface="+mn-cs"/>
                        </a:rPr>
                        <a:t> Popielski</a:t>
                      </a:r>
                      <a:endParaRPr lang="en-US" dirty="0"/>
                    </a:p>
                  </a:txBody>
                  <a:tcPr/>
                </a:tc>
                <a:tc>
                  <a:txBody>
                    <a:bodyPr/>
                    <a:lstStyle/>
                    <a:p>
                      <a:r>
                        <a:rPr lang="en-US" sz="1800" b="0" i="0" kern="1200" dirty="0" err="1">
                          <a:solidFill>
                            <a:schemeClr val="dk1"/>
                          </a:solidFill>
                          <a:effectLst/>
                          <a:latin typeface="+mn-lt"/>
                          <a:ea typeface="+mn-ea"/>
                          <a:cs typeface="+mn-cs"/>
                        </a:rPr>
                        <a:t>Stormwater</a:t>
                      </a:r>
                      <a:r>
                        <a:rPr lang="en-US" sz="1800" b="0" i="0" kern="1200" dirty="0">
                          <a:solidFill>
                            <a:schemeClr val="dk1"/>
                          </a:solidFill>
                          <a:effectLst/>
                          <a:latin typeface="+mn-lt"/>
                          <a:ea typeface="+mn-ea"/>
                          <a:cs typeface="+mn-cs"/>
                        </a:rPr>
                        <a:t> Design &amp; Construction Program Manager</a:t>
                      </a:r>
                      <a:endParaRPr lang="en-US" dirty="0"/>
                    </a:p>
                  </a:txBody>
                  <a:tcPr/>
                </a:tc>
                <a:tc>
                  <a:txBody>
                    <a:bodyPr/>
                    <a:lstStyle/>
                    <a:p>
                      <a:r>
                        <a:rPr lang="en-US" sz="1800" b="0" i="0" u="none" strike="noStrike" kern="1200" dirty="0">
                          <a:solidFill>
                            <a:schemeClr val="dk1"/>
                          </a:solidFill>
                          <a:effectLst/>
                          <a:latin typeface="+mn-lt"/>
                          <a:ea typeface="+mn-ea"/>
                          <a:cs typeface="+mn-cs"/>
                        </a:rPr>
                        <a:t>PopielskiJ@neorsd.org</a:t>
                      </a:r>
                      <a:endParaRPr lang="en-US" dirty="0"/>
                    </a:p>
                  </a:txBody>
                  <a:tcPr/>
                </a:tc>
                <a:extLst>
                  <a:ext uri="{0D108BD9-81ED-4DB2-BD59-A6C34878D82A}">
                    <a16:rowId xmlns:a16="http://schemas.microsoft.com/office/drawing/2014/main" val="3790508438"/>
                  </a:ext>
                </a:extLst>
              </a:tr>
            </a:tbl>
          </a:graphicData>
        </a:graphic>
      </p:graphicFrame>
    </p:spTree>
    <p:extLst>
      <p:ext uri="{BB962C8B-B14F-4D97-AF65-F5344CB8AC3E}">
        <p14:creationId xmlns:p14="http://schemas.microsoft.com/office/powerpoint/2010/main" val="2371185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449667543"/>
              </p:ext>
            </p:extLst>
          </p:nvPr>
        </p:nvGraphicFramePr>
        <p:xfrm>
          <a:off x="609600" y="838200"/>
          <a:ext cx="79248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181100" y="5562600"/>
            <a:ext cx="6781800" cy="307777"/>
          </a:xfrm>
          <a:prstGeom prst="rect">
            <a:avLst/>
          </a:prstGeom>
          <a:noFill/>
        </p:spPr>
        <p:txBody>
          <a:bodyPr wrap="square" rtlCol="0">
            <a:spAutoFit/>
          </a:bodyPr>
          <a:lstStyle/>
          <a:p>
            <a:pPr algn="ctr"/>
            <a:r>
              <a:rPr lang="en-US" sz="1400" b="1" dirty="0">
                <a:solidFill>
                  <a:srgbClr val="002060"/>
                </a:solidFill>
                <a:latin typeface="+mn-lt"/>
              </a:rPr>
              <a:t>RANGE OF OPPORTUNITIES FOR DOING BUSINESS WITH THE DISTRICT</a:t>
            </a:r>
          </a:p>
        </p:txBody>
      </p:sp>
    </p:spTree>
    <p:extLst>
      <p:ext uri="{BB962C8B-B14F-4D97-AF65-F5344CB8AC3E}">
        <p14:creationId xmlns:p14="http://schemas.microsoft.com/office/powerpoint/2010/main" val="4116981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3062" y="1935163"/>
            <a:ext cx="8017875" cy="4389437"/>
          </a:xfrm>
        </p:spPr>
      </p:pic>
      <p:sp>
        <p:nvSpPr>
          <p:cNvPr id="2" name="Title 1"/>
          <p:cNvSpPr>
            <a:spLocks noGrp="1"/>
          </p:cNvSpPr>
          <p:nvPr>
            <p:ph type="title"/>
          </p:nvPr>
        </p:nvSpPr>
        <p:spPr>
          <a:xfrm>
            <a:off x="457200" y="989807"/>
            <a:ext cx="8229600" cy="476250"/>
          </a:xfrm>
        </p:spPr>
        <p:txBody>
          <a:bodyPr/>
          <a:lstStyle/>
          <a:p>
            <a:pPr algn="ctr"/>
            <a:r>
              <a:rPr lang="en-US" sz="3200" dirty="0"/>
              <a:t>neorsd.org</a:t>
            </a:r>
          </a:p>
        </p:txBody>
      </p:sp>
      <p:sp>
        <p:nvSpPr>
          <p:cNvPr id="3" name="Rectangle: Rounded Corners 2"/>
          <p:cNvSpPr/>
          <p:nvPr/>
        </p:nvSpPr>
        <p:spPr>
          <a:xfrm>
            <a:off x="2895600" y="2444751"/>
            <a:ext cx="6096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p:cNvSpPr/>
          <p:nvPr/>
        </p:nvSpPr>
        <p:spPr>
          <a:xfrm>
            <a:off x="2933700" y="2667000"/>
            <a:ext cx="11430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4500018" y="3505200"/>
            <a:ext cx="13716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4 Points 18"/>
          <p:cNvSpPr/>
          <p:nvPr/>
        </p:nvSpPr>
        <p:spPr>
          <a:xfrm>
            <a:off x="4188290" y="3543300"/>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p:cNvSpPr/>
          <p:nvPr/>
        </p:nvSpPr>
        <p:spPr>
          <a:xfrm>
            <a:off x="5841600" y="3556902"/>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600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668580666"/>
              </p:ext>
            </p:extLst>
          </p:nvPr>
        </p:nvGraphicFramePr>
        <p:xfrm>
          <a:off x="609600" y="838200"/>
          <a:ext cx="79248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181100" y="5562600"/>
            <a:ext cx="6781800" cy="307777"/>
          </a:xfrm>
          <a:prstGeom prst="rect">
            <a:avLst/>
          </a:prstGeom>
          <a:noFill/>
        </p:spPr>
        <p:txBody>
          <a:bodyPr wrap="square" rtlCol="0">
            <a:spAutoFit/>
          </a:bodyPr>
          <a:lstStyle/>
          <a:p>
            <a:pPr algn="ctr"/>
            <a:r>
              <a:rPr lang="en-US" sz="1400" b="1" dirty="0">
                <a:solidFill>
                  <a:srgbClr val="002060"/>
                </a:solidFill>
                <a:latin typeface="+mn-lt"/>
              </a:rPr>
              <a:t>RANGE OF OPPORTUNITIES FOR DOING BUSINESS WITH THE DISTRICT</a:t>
            </a:r>
          </a:p>
        </p:txBody>
      </p:sp>
    </p:spTree>
    <p:extLst>
      <p:ext uri="{BB962C8B-B14F-4D97-AF65-F5344CB8AC3E}">
        <p14:creationId xmlns:p14="http://schemas.microsoft.com/office/powerpoint/2010/main" val="3359123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8678" y="1935163"/>
            <a:ext cx="7046644" cy="4389437"/>
          </a:xfrm>
        </p:spPr>
      </p:pic>
      <p:sp>
        <p:nvSpPr>
          <p:cNvPr id="2" name="Title 1"/>
          <p:cNvSpPr>
            <a:spLocks noGrp="1"/>
          </p:cNvSpPr>
          <p:nvPr>
            <p:ph type="title"/>
          </p:nvPr>
        </p:nvSpPr>
        <p:spPr>
          <a:xfrm>
            <a:off x="457200" y="989807"/>
            <a:ext cx="8229600" cy="476250"/>
          </a:xfrm>
        </p:spPr>
        <p:txBody>
          <a:bodyPr/>
          <a:lstStyle/>
          <a:p>
            <a:pPr algn="ctr"/>
            <a:r>
              <a:rPr lang="en-US" sz="3200" dirty="0"/>
              <a:t>Active Bids and Proposals</a:t>
            </a:r>
          </a:p>
        </p:txBody>
      </p:sp>
      <p:sp>
        <p:nvSpPr>
          <p:cNvPr id="3" name="Rectangle: Rounded Corners 2"/>
          <p:cNvSpPr/>
          <p:nvPr/>
        </p:nvSpPr>
        <p:spPr>
          <a:xfrm>
            <a:off x="1371600" y="3962400"/>
            <a:ext cx="5334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1371600" y="5257800"/>
            <a:ext cx="45720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4 Points 18"/>
          <p:cNvSpPr/>
          <p:nvPr/>
        </p:nvSpPr>
        <p:spPr>
          <a:xfrm>
            <a:off x="4188290" y="3543300"/>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p:cNvSpPr/>
          <p:nvPr/>
        </p:nvSpPr>
        <p:spPr>
          <a:xfrm>
            <a:off x="5841600" y="3556902"/>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922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1676400"/>
            <a:ext cx="6248400" cy="4997540"/>
          </a:xfrm>
        </p:spPr>
      </p:pic>
      <p:sp>
        <p:nvSpPr>
          <p:cNvPr id="2" name="Title 1"/>
          <p:cNvSpPr>
            <a:spLocks noGrp="1"/>
          </p:cNvSpPr>
          <p:nvPr>
            <p:ph type="title"/>
          </p:nvPr>
        </p:nvSpPr>
        <p:spPr>
          <a:xfrm>
            <a:off x="457200" y="989807"/>
            <a:ext cx="8229600" cy="476250"/>
          </a:xfrm>
        </p:spPr>
        <p:txBody>
          <a:bodyPr/>
          <a:lstStyle/>
          <a:p>
            <a:pPr algn="ctr"/>
            <a:r>
              <a:rPr lang="en-US" sz="3200" dirty="0"/>
              <a:t>Operations Bid</a:t>
            </a:r>
          </a:p>
        </p:txBody>
      </p:sp>
      <p:sp>
        <p:nvSpPr>
          <p:cNvPr id="3" name="Rectangle: Rounded Corners 2"/>
          <p:cNvSpPr/>
          <p:nvPr/>
        </p:nvSpPr>
        <p:spPr>
          <a:xfrm>
            <a:off x="3200400" y="3522266"/>
            <a:ext cx="2590800" cy="2115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2057400" y="4953000"/>
            <a:ext cx="38862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27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914400"/>
            <a:ext cx="6553200" cy="609600"/>
          </a:xfrm>
        </p:spPr>
        <p:txBody>
          <a:bodyPr/>
          <a:lstStyle/>
          <a:p>
            <a:pPr algn="ctr"/>
            <a:r>
              <a:rPr lang="en-US" sz="3200" dirty="0"/>
              <a:t>Upcoming Operations Contracts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46498959"/>
              </p:ext>
            </p:extLst>
          </p:nvPr>
        </p:nvGraphicFramePr>
        <p:xfrm>
          <a:off x="647700" y="2049782"/>
          <a:ext cx="7696200" cy="4605699"/>
        </p:xfrm>
        <a:graphic>
          <a:graphicData uri="http://schemas.openxmlformats.org/drawingml/2006/table">
            <a:tbl>
              <a:tblPr firstRow="1" bandRow="1">
                <a:tableStyleId>{5C22544A-7EE6-4342-B048-85BDC9FD1C3A}</a:tableStyleId>
              </a:tblPr>
              <a:tblGrid>
                <a:gridCol w="2400300">
                  <a:extLst>
                    <a:ext uri="{9D8B030D-6E8A-4147-A177-3AD203B41FA5}">
                      <a16:colId xmlns:a16="http://schemas.microsoft.com/office/drawing/2014/main" val="1647159566"/>
                    </a:ext>
                  </a:extLst>
                </a:gridCol>
                <a:gridCol w="1524000">
                  <a:extLst>
                    <a:ext uri="{9D8B030D-6E8A-4147-A177-3AD203B41FA5}">
                      <a16:colId xmlns:a16="http://schemas.microsoft.com/office/drawing/2014/main" val="1495773153"/>
                    </a:ext>
                  </a:extLst>
                </a:gridCol>
                <a:gridCol w="1676400">
                  <a:extLst>
                    <a:ext uri="{9D8B030D-6E8A-4147-A177-3AD203B41FA5}">
                      <a16:colId xmlns:a16="http://schemas.microsoft.com/office/drawing/2014/main" val="1146392438"/>
                    </a:ext>
                  </a:extLst>
                </a:gridCol>
                <a:gridCol w="2095500">
                  <a:extLst>
                    <a:ext uri="{9D8B030D-6E8A-4147-A177-3AD203B41FA5}">
                      <a16:colId xmlns:a16="http://schemas.microsoft.com/office/drawing/2014/main" val="3645214385"/>
                    </a:ext>
                  </a:extLst>
                </a:gridCol>
              </a:tblGrid>
              <a:tr h="660368">
                <a:tc>
                  <a:txBody>
                    <a:bodyPr/>
                    <a:lstStyle/>
                    <a:p>
                      <a:r>
                        <a:rPr lang="en-US" sz="1600" dirty="0"/>
                        <a:t>Contract</a:t>
                      </a:r>
                    </a:p>
                  </a:txBody>
                  <a:tcPr/>
                </a:tc>
                <a:tc>
                  <a:txBody>
                    <a:bodyPr/>
                    <a:lstStyle/>
                    <a:p>
                      <a:r>
                        <a:rPr lang="en-US" sz="1600" dirty="0"/>
                        <a:t>Contract Period</a:t>
                      </a:r>
                    </a:p>
                  </a:txBody>
                  <a:tcPr/>
                </a:tc>
                <a:tc>
                  <a:txBody>
                    <a:bodyPr/>
                    <a:lstStyle/>
                    <a:p>
                      <a:r>
                        <a:rPr lang="en-US" sz="1600" dirty="0"/>
                        <a:t>Bids/Quotes</a:t>
                      </a:r>
                    </a:p>
                  </a:txBody>
                  <a:tcPr/>
                </a:tc>
                <a:tc>
                  <a:txBody>
                    <a:bodyPr/>
                    <a:lstStyle/>
                    <a:p>
                      <a:r>
                        <a:rPr lang="en-US" sz="1600" dirty="0"/>
                        <a:t>Estimated Expenditures</a:t>
                      </a:r>
                    </a:p>
                  </a:txBody>
                  <a:tcPr/>
                </a:tc>
                <a:extLst>
                  <a:ext uri="{0D108BD9-81ED-4DB2-BD59-A6C34878D82A}">
                    <a16:rowId xmlns:a16="http://schemas.microsoft.com/office/drawing/2014/main" val="2326542588"/>
                  </a:ext>
                </a:extLst>
              </a:tr>
              <a:tr h="412730">
                <a:tc>
                  <a:txBody>
                    <a:bodyPr/>
                    <a:lstStyle/>
                    <a:p>
                      <a:pPr algn="l"/>
                      <a:r>
                        <a:rPr lang="en-US" sz="800" b="1" dirty="0">
                          <a:effectLst/>
                          <a:latin typeface="verdana" panose="020B0604030504040204" pitchFamily="34" charset="0"/>
                        </a:rPr>
                        <a:t>Grounds Maintenance Services</a:t>
                      </a:r>
                    </a:p>
                  </a:txBody>
                  <a:tcPr marL="7620" marR="7620" marT="7620" marB="7620" anchor="ctr"/>
                </a:tc>
                <a:tc>
                  <a:txBody>
                    <a:bodyPr/>
                    <a:lstStyle/>
                    <a:p>
                      <a:pPr algn="r"/>
                      <a:r>
                        <a:rPr lang="en-US" sz="800" dirty="0">
                          <a:effectLst/>
                          <a:latin typeface="verdana" panose="020B0604030504040204" pitchFamily="34" charset="0"/>
                        </a:rPr>
                        <a:t>April</a:t>
                      </a:r>
                      <a:r>
                        <a:rPr lang="en-US" sz="800" baseline="0" dirty="0">
                          <a:effectLst/>
                          <a:latin typeface="verdana" panose="020B0604030504040204" pitchFamily="34" charset="0"/>
                        </a:rPr>
                        <a:t> 1 thru March 31</a:t>
                      </a:r>
                      <a:endParaRPr lang="en-US" sz="800" dirty="0">
                        <a:effectLst/>
                        <a:latin typeface="verdana" panose="020B0604030504040204" pitchFamily="34" charset="0"/>
                      </a:endParaRPr>
                    </a:p>
                  </a:txBody>
                  <a:tcPr marL="7620" marR="7620" marT="7620" marB="7620" anchor="ctr"/>
                </a:tc>
                <a:tc>
                  <a:txBody>
                    <a:bodyPr/>
                    <a:lstStyle/>
                    <a:p>
                      <a:pPr algn="r"/>
                      <a:r>
                        <a:rPr lang="en-US" sz="800" dirty="0">
                          <a:latin typeface="Verdana" panose="020B0604030504040204" pitchFamily="34" charset="0"/>
                          <a:ea typeface="Verdana" panose="020B0604030504040204" pitchFamily="34" charset="0"/>
                          <a:cs typeface="Verdana" panose="020B0604030504040204" pitchFamily="34" charset="0"/>
                        </a:rPr>
                        <a:t>January annually</a:t>
                      </a:r>
                    </a:p>
                  </a:txBody>
                  <a:tcPr marL="7620" marR="7620" marT="7620" marB="7620" anchor="ctr"/>
                </a:tc>
                <a:tc>
                  <a:txBody>
                    <a:bodyPr/>
                    <a:lstStyle/>
                    <a:p>
                      <a:pPr algn="r"/>
                      <a:r>
                        <a:rPr lang="en-US" sz="800" dirty="0">
                          <a:effectLst/>
                          <a:latin typeface="verdana" panose="020B0604030504040204" pitchFamily="34" charset="0"/>
                        </a:rPr>
                        <a:t>$185,000.00 in total.</a:t>
                      </a:r>
                    </a:p>
                    <a:p>
                      <a:pPr algn="r"/>
                      <a:r>
                        <a:rPr lang="en-US" sz="800" dirty="0">
                          <a:effectLst/>
                          <a:latin typeface="verdana" panose="020B0604030504040204" pitchFamily="34" charset="0"/>
                        </a:rPr>
                        <a:t>Each contract will be smaller.</a:t>
                      </a:r>
                    </a:p>
                  </a:txBody>
                  <a:tcPr marL="7620" marR="7620" marT="7620" marB="7620" anchor="ctr"/>
                </a:tc>
                <a:extLst>
                  <a:ext uri="{0D108BD9-81ED-4DB2-BD59-A6C34878D82A}">
                    <a16:rowId xmlns:a16="http://schemas.microsoft.com/office/drawing/2014/main" val="2931242527"/>
                  </a:ext>
                </a:extLst>
              </a:tr>
              <a:tr h="54480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effectLst/>
                          <a:latin typeface="verdana" panose="020B0604030504040204" pitchFamily="34" charset="0"/>
                        </a:rPr>
                        <a:t>Provide grass cutting, weed and debris maintenance, watering, and landscaping services for GJM, EMSC, Southerly, Westerly, Outlying facilities and any property acquisitions that need maintained.  Vendors must provide their own equipment, tools and safety gear to provide services and must provide staff certified to apply commercial herbicides.  Sites are grouped into geographic areas.  Vendors can bid one or multiple groups.  Normally multiple contracts are awarded. Vendors must visit sites before they can submit a bid.</a:t>
                      </a:r>
                    </a:p>
                    <a:p>
                      <a:pPr algn="l"/>
                      <a:endParaRPr lang="en-US" sz="800" dirty="0">
                        <a:effectLst/>
                        <a:latin typeface="verdana" panose="020B0604030504040204" pitchFamily="34" charset="0"/>
                      </a:endParaRPr>
                    </a:p>
                  </a:txBody>
                  <a:tcPr marL="190500" marR="7620" marT="7620" marB="762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78015047"/>
                  </a:ext>
                </a:extLst>
              </a:tr>
              <a:tr h="412730">
                <a:tc>
                  <a:txBody>
                    <a:bodyPr/>
                    <a:lstStyle/>
                    <a:p>
                      <a:pPr algn="l"/>
                      <a:r>
                        <a:rPr lang="en-US" sz="800" b="1" dirty="0">
                          <a:effectLst/>
                          <a:latin typeface="verdana" panose="020B0604030504040204" pitchFamily="34" charset="0"/>
                        </a:rPr>
                        <a:t>Preventative Maintenance for Material Handling Equipment</a:t>
                      </a:r>
                    </a:p>
                  </a:txBody>
                  <a:tcPr marL="7620" marR="7620" marT="7620" marB="7620" anchor="ctr"/>
                </a:tc>
                <a:tc>
                  <a:txBody>
                    <a:bodyPr/>
                    <a:lstStyle/>
                    <a:p>
                      <a:pPr algn="r"/>
                      <a:r>
                        <a:rPr lang="en-US" sz="800" dirty="0">
                          <a:latin typeface="Verdana" panose="020B0604030504040204" pitchFamily="34" charset="0"/>
                          <a:ea typeface="Verdana" panose="020B0604030504040204" pitchFamily="34" charset="0"/>
                          <a:cs typeface="Verdana" panose="020B0604030504040204" pitchFamily="34" charset="0"/>
                        </a:rPr>
                        <a:t>Had been</a:t>
                      </a:r>
                      <a:r>
                        <a:rPr lang="en-US" sz="800" baseline="0" dirty="0">
                          <a:latin typeface="Verdana" panose="020B0604030504040204" pitchFamily="34" charset="0"/>
                          <a:ea typeface="Verdana" panose="020B0604030504040204" pitchFamily="34" charset="0"/>
                          <a:cs typeface="Verdana" panose="020B0604030504040204" pitchFamily="34" charset="0"/>
                        </a:rPr>
                        <a:t> a 1-year contract.</a:t>
                      </a:r>
                    </a:p>
                    <a:p>
                      <a:pPr algn="r"/>
                      <a:r>
                        <a:rPr lang="en-US" sz="800" baseline="0" dirty="0">
                          <a:latin typeface="Verdana" panose="020B0604030504040204" pitchFamily="34" charset="0"/>
                          <a:ea typeface="Verdana" panose="020B0604030504040204" pitchFamily="34" charset="0"/>
                          <a:cs typeface="Verdana" panose="020B0604030504040204" pitchFamily="34" charset="0"/>
                        </a:rPr>
                        <a:t>Moving to a 2-year contract.</a:t>
                      </a:r>
                      <a:endParaRPr lang="en-US" sz="800" dirty="0">
                        <a:latin typeface="Verdana" panose="020B0604030504040204" pitchFamily="34" charset="0"/>
                        <a:ea typeface="Verdana" panose="020B0604030504040204" pitchFamily="34" charset="0"/>
                        <a:cs typeface="Verdana" panose="020B0604030504040204" pitchFamily="34" charset="0"/>
                      </a:endParaRPr>
                    </a:p>
                  </a:txBody>
                  <a:tcPr marL="7620" marR="7620" marT="7620" marB="7620" anchor="ctr"/>
                </a:tc>
                <a:tc>
                  <a:txBody>
                    <a:bodyPr/>
                    <a:lstStyle/>
                    <a:p>
                      <a:pPr algn="r"/>
                      <a:r>
                        <a:rPr lang="en-US" sz="800" dirty="0">
                          <a:latin typeface="Verdana" panose="020B0604030504040204" pitchFamily="34" charset="0"/>
                          <a:ea typeface="Verdana" panose="020B0604030504040204" pitchFamily="34" charset="0"/>
                          <a:cs typeface="Verdana" panose="020B0604030504040204" pitchFamily="34" charset="0"/>
                        </a:rPr>
                        <a:t>June or July 2018</a:t>
                      </a:r>
                    </a:p>
                  </a:txBody>
                  <a:tcPr marL="7620" marR="7620" marT="7620" marB="7620" anchor="ctr"/>
                </a:tc>
                <a:tc>
                  <a:txBody>
                    <a:bodyPr/>
                    <a:lstStyle/>
                    <a:p>
                      <a:pPr algn="r"/>
                      <a:r>
                        <a:rPr lang="en-US" sz="800" dirty="0">
                          <a:latin typeface="Verdana" panose="020B0604030504040204" pitchFamily="34" charset="0"/>
                          <a:ea typeface="Verdana" panose="020B0604030504040204" pitchFamily="34" charset="0"/>
                          <a:cs typeface="Verdana" panose="020B0604030504040204" pitchFamily="34" charset="0"/>
                        </a:rPr>
                        <a:t>$70,000.00 in total </a:t>
                      </a:r>
                    </a:p>
                    <a:p>
                      <a:pPr algn="r"/>
                      <a:r>
                        <a:rPr lang="en-US" sz="800" dirty="0">
                          <a:latin typeface="Verdana" panose="020B0604030504040204" pitchFamily="34" charset="0"/>
                          <a:ea typeface="Verdana" panose="020B0604030504040204" pitchFamily="34" charset="0"/>
                          <a:cs typeface="Verdana" panose="020B0604030504040204" pitchFamily="34" charset="0"/>
                        </a:rPr>
                        <a:t>for two years.  </a:t>
                      </a:r>
                    </a:p>
                  </a:txBody>
                  <a:tcPr marL="7620" marR="7620" marT="7620" marB="7620" anchor="ctr"/>
                </a:tc>
                <a:extLst>
                  <a:ext uri="{0D108BD9-81ED-4DB2-BD59-A6C34878D82A}">
                    <a16:rowId xmlns:a16="http://schemas.microsoft.com/office/drawing/2014/main" val="1770860935"/>
                  </a:ext>
                </a:extLst>
              </a:tr>
              <a:tr h="61084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effectLst/>
                          <a:latin typeface="verdana" panose="020B0604030504040204" pitchFamily="34" charset="0"/>
                        </a:rPr>
                        <a:t>Provide regular scheduled preventative maintenance and as needed repairs to various scissor lifts and forklifts at District facilities.  Work must meet OSHA standards and any other regulatory requirements including obtaining needed permits.  Bio-based materials to be used in providing services.  Inspection reports must be provided.</a:t>
                      </a:r>
                    </a:p>
                    <a:p>
                      <a:pPr algn="l"/>
                      <a:endParaRPr lang="en-US" sz="800" dirty="0">
                        <a:effectLst/>
                        <a:latin typeface="verdana" panose="020B0604030504040204" pitchFamily="34" charset="0"/>
                      </a:endParaRPr>
                    </a:p>
                  </a:txBody>
                  <a:tcPr marL="190500" marR="7620" marT="7620" marB="762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3924619"/>
                  </a:ext>
                </a:extLst>
              </a:tr>
              <a:tr h="401724">
                <a:tc>
                  <a:txBody>
                    <a:bodyPr/>
                    <a:lstStyle/>
                    <a:p>
                      <a:pPr algn="l"/>
                      <a:r>
                        <a:rPr lang="en-US" sz="800" b="1" dirty="0">
                          <a:effectLst/>
                          <a:latin typeface="verdana" panose="020B0604030504040204" pitchFamily="34" charset="0"/>
                        </a:rPr>
                        <a:t>Rubbish Removal</a:t>
                      </a:r>
                    </a:p>
                  </a:txBody>
                  <a:tcPr marL="7620" marR="7620" marT="7620" marB="7620" anchor="ctr"/>
                </a:tc>
                <a:tc>
                  <a:txBody>
                    <a:bodyPr/>
                    <a:lstStyle/>
                    <a:p>
                      <a:pPr algn="r"/>
                      <a:r>
                        <a:rPr lang="en-US" sz="800" dirty="0">
                          <a:effectLst/>
                          <a:latin typeface="verdana" panose="020B0604030504040204" pitchFamily="34" charset="0"/>
                        </a:rPr>
                        <a:t>September</a:t>
                      </a:r>
                      <a:r>
                        <a:rPr lang="en-US" sz="800" baseline="0" dirty="0">
                          <a:effectLst/>
                          <a:latin typeface="verdana" panose="020B0604030504040204" pitchFamily="34" charset="0"/>
                        </a:rPr>
                        <a:t> 1 thru August 31</a:t>
                      </a:r>
                      <a:endParaRPr lang="en-US" sz="800" dirty="0">
                        <a:effectLst/>
                        <a:latin typeface="verdana" panose="020B0604030504040204" pitchFamily="34" charset="0"/>
                      </a:endParaRPr>
                    </a:p>
                  </a:txBody>
                  <a:tcPr marL="7620" marR="7620" marT="7620" marB="7620" anchor="ctr"/>
                </a:tc>
                <a:tc>
                  <a:txBody>
                    <a:bodyPr/>
                    <a:lstStyle/>
                    <a:p>
                      <a:pPr algn="r"/>
                      <a:r>
                        <a:rPr lang="en-US" sz="800" dirty="0">
                          <a:latin typeface="Verdana" panose="020B0604030504040204" pitchFamily="34" charset="0"/>
                          <a:ea typeface="Verdana" panose="020B0604030504040204" pitchFamily="34" charset="0"/>
                          <a:cs typeface="Verdana" panose="020B0604030504040204" pitchFamily="34" charset="0"/>
                        </a:rPr>
                        <a:t>July or August annually</a:t>
                      </a:r>
                    </a:p>
                  </a:txBody>
                  <a:tcPr marL="7620" marR="7620" marT="7620" marB="7620" anchor="ctr"/>
                </a:tc>
                <a:tc>
                  <a:txBody>
                    <a:bodyPr/>
                    <a:lstStyle/>
                    <a:p>
                      <a:pPr algn="r"/>
                      <a:r>
                        <a:rPr lang="en-US" sz="800" dirty="0">
                          <a:latin typeface="Verdana" panose="020B0604030504040204" pitchFamily="34" charset="0"/>
                          <a:ea typeface="Verdana" panose="020B0604030504040204" pitchFamily="34" charset="0"/>
                          <a:cs typeface="Verdana" panose="020B0604030504040204" pitchFamily="34" charset="0"/>
                        </a:rPr>
                        <a:t>$40,000.00 in total.  </a:t>
                      </a:r>
                    </a:p>
                    <a:p>
                      <a:pPr algn="r"/>
                      <a:r>
                        <a:rPr lang="en-US" sz="800" dirty="0">
                          <a:latin typeface="Verdana" panose="020B0604030504040204" pitchFamily="34" charset="0"/>
                          <a:ea typeface="Verdana" panose="020B0604030504040204" pitchFamily="34" charset="0"/>
                          <a:cs typeface="Verdana" panose="020B0604030504040204" pitchFamily="34" charset="0"/>
                        </a:rPr>
                        <a:t>Normally one contract</a:t>
                      </a:r>
                      <a:r>
                        <a:rPr lang="en-US" sz="800" baseline="0" dirty="0">
                          <a:latin typeface="Verdana" panose="020B0604030504040204" pitchFamily="34" charset="0"/>
                          <a:ea typeface="Verdana" panose="020B0604030504040204" pitchFamily="34" charset="0"/>
                          <a:cs typeface="Verdana" panose="020B0604030504040204" pitchFamily="34" charset="0"/>
                        </a:rPr>
                        <a:t> </a:t>
                      </a:r>
                      <a:r>
                        <a:rPr lang="en-US" sz="800" dirty="0">
                          <a:latin typeface="Verdana" panose="020B0604030504040204" pitchFamily="34" charset="0"/>
                          <a:ea typeface="Verdana" panose="020B0604030504040204" pitchFamily="34" charset="0"/>
                          <a:cs typeface="Verdana" panose="020B0604030504040204" pitchFamily="34" charset="0"/>
                        </a:rPr>
                        <a:t>awarded.</a:t>
                      </a:r>
                    </a:p>
                  </a:txBody>
                  <a:tcPr marL="7620" marR="7620" marT="7620" marB="7620" anchor="ctr"/>
                </a:tc>
                <a:extLst>
                  <a:ext uri="{0D108BD9-81ED-4DB2-BD59-A6C34878D82A}">
                    <a16:rowId xmlns:a16="http://schemas.microsoft.com/office/drawing/2014/main" val="3313956695"/>
                  </a:ext>
                </a:extLst>
              </a:tr>
              <a:tr h="401724">
                <a:tc gridSpan="4">
                  <a:txBody>
                    <a:bodyPr/>
                    <a:lstStyle/>
                    <a:p>
                      <a:pPr algn="l"/>
                      <a:r>
                        <a:rPr lang="en-US" sz="800" dirty="0">
                          <a:effectLst/>
                          <a:latin typeface="verdana" panose="020B0604030504040204" pitchFamily="34" charset="0"/>
                        </a:rPr>
                        <a:t>Provide regular pick up of trash and recycling containers at all five main District facilities.  Services for pump stations provided on as a needed basis.  Vendors must provide their own containers at each site.</a:t>
                      </a:r>
                    </a:p>
                  </a:txBody>
                  <a:tcPr marL="190500" marR="7620" marT="7620" marB="762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0219592"/>
                  </a:ext>
                </a:extLst>
              </a:tr>
              <a:tr h="577822">
                <a:tc>
                  <a:txBody>
                    <a:bodyPr/>
                    <a:lstStyle/>
                    <a:p>
                      <a:pPr algn="l"/>
                      <a:r>
                        <a:rPr lang="en-US" sz="800" b="1" dirty="0">
                          <a:effectLst/>
                          <a:latin typeface="verdana" panose="020B0604030504040204" pitchFamily="34" charset="0"/>
                        </a:rPr>
                        <a:t>Snow Plowing Services</a:t>
                      </a:r>
                    </a:p>
                  </a:txBody>
                  <a:tcPr marL="7620" marR="7620" marT="7620" marB="7620" anchor="ctr"/>
                </a:tc>
                <a:tc>
                  <a:txBody>
                    <a:bodyPr/>
                    <a:lstStyle/>
                    <a:p>
                      <a:pPr algn="r"/>
                      <a:r>
                        <a:rPr lang="en-US" sz="800" dirty="0">
                          <a:effectLst/>
                          <a:latin typeface="verdana" panose="020B0604030504040204" pitchFamily="34" charset="0"/>
                        </a:rPr>
                        <a:t>November 1 thru April 30</a:t>
                      </a:r>
                    </a:p>
                  </a:txBody>
                  <a:tcPr marL="7620" marR="7620" marT="7620" marB="7620" anchor="ctr"/>
                </a:tc>
                <a:tc>
                  <a:txBody>
                    <a:bodyPr/>
                    <a:lstStyle/>
                    <a:p>
                      <a:pPr algn="r"/>
                      <a:r>
                        <a:rPr lang="en-US" sz="800" dirty="0">
                          <a:effectLst/>
                          <a:latin typeface="verdana" panose="020B0604030504040204" pitchFamily="34" charset="0"/>
                        </a:rPr>
                        <a:t>August or September</a:t>
                      </a:r>
                      <a:r>
                        <a:rPr lang="en-US" sz="800" baseline="0" dirty="0">
                          <a:effectLst/>
                          <a:latin typeface="verdana" panose="020B0604030504040204" pitchFamily="34" charset="0"/>
                        </a:rPr>
                        <a:t> annually</a:t>
                      </a:r>
                      <a:endParaRPr lang="en-US" sz="800" dirty="0">
                        <a:effectLst/>
                        <a:latin typeface="verdana" panose="020B0604030504040204" pitchFamily="34" charset="0"/>
                      </a:endParaRPr>
                    </a:p>
                  </a:txBody>
                  <a:tcPr marL="7620" marR="7620" marT="7620" marB="7620" anchor="ctr"/>
                </a:tc>
                <a:tc>
                  <a:txBody>
                    <a:bodyPr/>
                    <a:lstStyle/>
                    <a:p>
                      <a:pPr algn="r"/>
                      <a:r>
                        <a:rPr lang="en-US" sz="800" dirty="0">
                          <a:effectLst/>
                          <a:latin typeface="verdana" panose="020B0604030504040204" pitchFamily="34" charset="0"/>
                        </a:rPr>
                        <a:t>$67,000.00 in total.</a:t>
                      </a:r>
                    </a:p>
                    <a:p>
                      <a:pPr algn="r"/>
                      <a:r>
                        <a:rPr lang="en-US" sz="800" dirty="0">
                          <a:effectLst/>
                          <a:latin typeface="verdana" panose="020B0604030504040204" pitchFamily="34" charset="0"/>
                        </a:rPr>
                        <a:t>Each contract will be smaller.</a:t>
                      </a:r>
                    </a:p>
                  </a:txBody>
                  <a:tcPr marL="7620" marR="7620" marT="7620" marB="7620" anchor="ctr"/>
                </a:tc>
                <a:extLst>
                  <a:ext uri="{0D108BD9-81ED-4DB2-BD59-A6C34878D82A}">
                    <a16:rowId xmlns:a16="http://schemas.microsoft.com/office/drawing/2014/main" val="6771102"/>
                  </a:ext>
                </a:extLst>
              </a:tr>
              <a:tr h="41273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effectLst/>
                          <a:latin typeface="verdana" panose="020B0604030504040204" pitchFamily="34" charset="0"/>
                        </a:rPr>
                        <a:t>Provide snow plowing and deicing services for GJM, EMSC, Pump Stations and all of the District’s Outlying Facilities.  Vendors must provide the services any time there is 2” inches of accumulation before 6 or 7 am.  Sites are grouped into geographic areas.  Vendors can bid one or multiple groups.  Normally multiple contracts are awarded. Vendors</a:t>
                      </a:r>
                      <a:r>
                        <a:rPr lang="en-US" sz="800" baseline="0" dirty="0">
                          <a:effectLst/>
                          <a:latin typeface="verdana" panose="020B0604030504040204" pitchFamily="34" charset="0"/>
                        </a:rPr>
                        <a:t> must visit the sites before they can submit a bid.</a:t>
                      </a:r>
                      <a:endParaRPr lang="en-US" sz="800" dirty="0">
                        <a:effectLst/>
                        <a:latin typeface="verdana" panose="020B0604030504040204" pitchFamily="34" charset="0"/>
                      </a:endParaRPr>
                    </a:p>
                    <a:p>
                      <a:pPr algn="l"/>
                      <a:endParaRPr lang="en-US" sz="800" dirty="0">
                        <a:effectLst/>
                        <a:latin typeface="verdana" panose="020B0604030504040204" pitchFamily="34" charset="0"/>
                      </a:endParaRPr>
                    </a:p>
                  </a:txBody>
                  <a:tcPr marL="190500" marR="7620" marT="7620" marB="762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196830"/>
                  </a:ext>
                </a:extLst>
              </a:tr>
            </a:tbl>
          </a:graphicData>
        </a:graphic>
      </p:graphicFrame>
      <p:sp>
        <p:nvSpPr>
          <p:cNvPr id="3" name="Rectangle 2">
            <a:extLst>
              <a:ext uri="{FF2B5EF4-FFF2-40B4-BE49-F238E27FC236}">
                <a16:creationId xmlns:a16="http://schemas.microsoft.com/office/drawing/2014/main" id="{9B270319-70DB-47F6-983B-E5B99BEA5F5B}"/>
              </a:ext>
            </a:extLst>
          </p:cNvPr>
          <p:cNvSpPr/>
          <p:nvPr/>
        </p:nvSpPr>
        <p:spPr>
          <a:xfrm>
            <a:off x="609600" y="2667000"/>
            <a:ext cx="7772400" cy="10668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203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a:t>Contact for additional information </a:t>
            </a:r>
            <a:br>
              <a:rPr lang="en-US" sz="2400" dirty="0"/>
            </a:br>
            <a:r>
              <a:rPr lang="en-US" sz="2400" dirty="0"/>
              <a:t>about Operations contracts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48010875"/>
              </p:ext>
            </p:extLst>
          </p:nvPr>
        </p:nvGraphicFramePr>
        <p:xfrm>
          <a:off x="447964" y="2514600"/>
          <a:ext cx="8229600" cy="1010920"/>
        </p:xfrm>
        <a:graphic>
          <a:graphicData uri="http://schemas.openxmlformats.org/drawingml/2006/table">
            <a:tbl>
              <a:tblPr firstRow="1" bandRow="1">
                <a:tableStyleId>{5C22544A-7EE6-4342-B048-85BDC9FD1C3A}</a:tableStyleId>
              </a:tblPr>
              <a:tblGrid>
                <a:gridCol w="2066636">
                  <a:extLst>
                    <a:ext uri="{9D8B030D-6E8A-4147-A177-3AD203B41FA5}">
                      <a16:colId xmlns:a16="http://schemas.microsoft.com/office/drawing/2014/main" val="1647159566"/>
                    </a:ext>
                  </a:extLst>
                </a:gridCol>
                <a:gridCol w="3419764">
                  <a:extLst>
                    <a:ext uri="{9D8B030D-6E8A-4147-A177-3AD203B41FA5}">
                      <a16:colId xmlns:a16="http://schemas.microsoft.com/office/drawing/2014/main" val="1875218327"/>
                    </a:ext>
                  </a:extLst>
                </a:gridCol>
                <a:gridCol w="2743200">
                  <a:extLst>
                    <a:ext uri="{9D8B030D-6E8A-4147-A177-3AD203B41FA5}">
                      <a16:colId xmlns:a16="http://schemas.microsoft.com/office/drawing/2014/main" val="2624137542"/>
                    </a:ext>
                  </a:extLst>
                </a:gridCol>
              </a:tblGrid>
              <a:tr h="370840">
                <a:tc>
                  <a:txBody>
                    <a:bodyPr/>
                    <a:lstStyle/>
                    <a:p>
                      <a:r>
                        <a:rPr lang="en-US" dirty="0"/>
                        <a:t>NAME</a:t>
                      </a:r>
                    </a:p>
                  </a:txBody>
                  <a:tcPr/>
                </a:tc>
                <a:tc>
                  <a:txBody>
                    <a:bodyPr/>
                    <a:lstStyle/>
                    <a:p>
                      <a:r>
                        <a:rPr lang="en-US" dirty="0"/>
                        <a:t>TITLE</a:t>
                      </a:r>
                    </a:p>
                  </a:txBody>
                  <a:tcPr/>
                </a:tc>
                <a:tc>
                  <a:txBody>
                    <a:bodyPr/>
                    <a:lstStyle/>
                    <a:p>
                      <a:r>
                        <a:rPr lang="en-US" dirty="0"/>
                        <a:t>EMAIL</a:t>
                      </a:r>
                    </a:p>
                  </a:txBody>
                  <a:tcPr/>
                </a:tc>
                <a:extLst>
                  <a:ext uri="{0D108BD9-81ED-4DB2-BD59-A6C34878D82A}">
                    <a16:rowId xmlns:a16="http://schemas.microsoft.com/office/drawing/2014/main" val="2326542588"/>
                  </a:ext>
                </a:extLst>
              </a:tr>
              <a:tr h="370840">
                <a:tc>
                  <a:txBody>
                    <a:bodyPr/>
                    <a:lstStyle/>
                    <a:p>
                      <a:r>
                        <a:rPr lang="en-US" sz="1800" b="0" i="0" kern="1200" dirty="0">
                          <a:solidFill>
                            <a:schemeClr val="dk1"/>
                          </a:solidFill>
                          <a:effectLst/>
                          <a:latin typeface="+mn-lt"/>
                          <a:ea typeface="+mn-ea"/>
                          <a:cs typeface="+mn-cs"/>
                        </a:rPr>
                        <a:t>Delilah Capeles</a:t>
                      </a:r>
                      <a:endParaRPr lang="en-US" dirty="0"/>
                    </a:p>
                  </a:txBody>
                  <a:tcPr/>
                </a:tc>
                <a:tc>
                  <a:txBody>
                    <a:bodyPr/>
                    <a:lstStyle/>
                    <a:p>
                      <a:r>
                        <a:rPr lang="en-US" sz="1800" b="0" i="0" kern="1200" dirty="0">
                          <a:solidFill>
                            <a:schemeClr val="dk1"/>
                          </a:solidFill>
                          <a:effectLst/>
                          <a:latin typeface="+mn-lt"/>
                          <a:ea typeface="+mn-ea"/>
                          <a:cs typeface="+mn-cs"/>
                        </a:rPr>
                        <a:t>Operations &amp; Maintenance Procurement</a:t>
                      </a:r>
                      <a:r>
                        <a:rPr lang="en-US" sz="1800" b="0" i="0" kern="1200" baseline="0" dirty="0">
                          <a:solidFill>
                            <a:schemeClr val="dk1"/>
                          </a:solidFill>
                          <a:effectLst/>
                          <a:latin typeface="+mn-lt"/>
                          <a:ea typeface="+mn-ea"/>
                          <a:cs typeface="+mn-cs"/>
                        </a:rPr>
                        <a:t> Administrator</a:t>
                      </a:r>
                      <a:endParaRPr lang="en-US" dirty="0"/>
                    </a:p>
                  </a:txBody>
                  <a:tcPr/>
                </a:tc>
                <a:tc>
                  <a:txBody>
                    <a:bodyPr/>
                    <a:lstStyle/>
                    <a:p>
                      <a:r>
                        <a:rPr lang="en-US" sz="1800" b="0" i="0" u="none" strike="noStrike" kern="1200" dirty="0">
                          <a:solidFill>
                            <a:schemeClr val="dk1"/>
                          </a:solidFill>
                          <a:effectLst/>
                          <a:latin typeface="+mn-lt"/>
                          <a:ea typeface="+mn-ea"/>
                          <a:cs typeface="+mn-cs"/>
                        </a:rPr>
                        <a:t>CapelesD@neorsd.org</a:t>
                      </a:r>
                      <a:endParaRPr lang="en-US" dirty="0">
                        <a:solidFill>
                          <a:schemeClr val="tx1"/>
                        </a:solidFill>
                      </a:endParaRPr>
                    </a:p>
                  </a:txBody>
                  <a:tcPr/>
                </a:tc>
                <a:extLst>
                  <a:ext uri="{0D108BD9-81ED-4DB2-BD59-A6C34878D82A}">
                    <a16:rowId xmlns:a16="http://schemas.microsoft.com/office/drawing/2014/main" val="2931242527"/>
                  </a:ext>
                </a:extLst>
              </a:tr>
            </a:tbl>
          </a:graphicData>
        </a:graphic>
      </p:graphicFrame>
    </p:spTree>
    <p:extLst>
      <p:ext uri="{BB962C8B-B14F-4D97-AF65-F5344CB8AC3E}">
        <p14:creationId xmlns:p14="http://schemas.microsoft.com/office/powerpoint/2010/main" val="3018360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781874497"/>
              </p:ext>
            </p:extLst>
          </p:nvPr>
        </p:nvGraphicFramePr>
        <p:xfrm>
          <a:off x="609600" y="838200"/>
          <a:ext cx="79248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181100" y="5562600"/>
            <a:ext cx="6781800" cy="307777"/>
          </a:xfrm>
          <a:prstGeom prst="rect">
            <a:avLst/>
          </a:prstGeom>
          <a:noFill/>
        </p:spPr>
        <p:txBody>
          <a:bodyPr wrap="square" rtlCol="0">
            <a:spAutoFit/>
          </a:bodyPr>
          <a:lstStyle/>
          <a:p>
            <a:pPr algn="ctr"/>
            <a:r>
              <a:rPr lang="en-US" sz="1400" b="1" dirty="0">
                <a:solidFill>
                  <a:srgbClr val="002060"/>
                </a:solidFill>
                <a:latin typeface="+mn-lt"/>
              </a:rPr>
              <a:t>RANGE OF OPPORTUNITIES FOR DOING BUSINESS WITH THE DISTRICT</a:t>
            </a:r>
          </a:p>
        </p:txBody>
      </p:sp>
    </p:spTree>
    <p:extLst>
      <p:ext uri="{BB962C8B-B14F-4D97-AF65-F5344CB8AC3E}">
        <p14:creationId xmlns:p14="http://schemas.microsoft.com/office/powerpoint/2010/main" val="3215289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9807"/>
            <a:ext cx="8229600" cy="476250"/>
          </a:xfrm>
        </p:spPr>
        <p:txBody>
          <a:bodyPr/>
          <a:lstStyle/>
          <a:p>
            <a:pPr algn="ctr"/>
            <a:r>
              <a:rPr lang="en-US" sz="3200" dirty="0"/>
              <a:t>Materials and Services</a:t>
            </a:r>
          </a:p>
        </p:txBody>
      </p:sp>
      <p:graphicFrame>
        <p:nvGraphicFramePr>
          <p:cNvPr id="3" name="Diagram 2"/>
          <p:cNvGraphicFramePr/>
          <p:nvPr>
            <p:extLst>
              <p:ext uri="{D42A27DB-BD31-4B8C-83A1-F6EECF244321}">
                <p14:modId xmlns:p14="http://schemas.microsoft.com/office/powerpoint/2010/main" val="3128897139"/>
              </p:ext>
            </p:extLst>
          </p:nvPr>
        </p:nvGraphicFramePr>
        <p:xfrm>
          <a:off x="609600" y="1466056"/>
          <a:ext cx="8077200" cy="470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0485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3062" y="1935163"/>
            <a:ext cx="8017875" cy="4389437"/>
          </a:xfrm>
        </p:spPr>
      </p:pic>
      <p:sp>
        <p:nvSpPr>
          <p:cNvPr id="2" name="Title 1"/>
          <p:cNvSpPr>
            <a:spLocks noGrp="1"/>
          </p:cNvSpPr>
          <p:nvPr>
            <p:ph type="title"/>
          </p:nvPr>
        </p:nvSpPr>
        <p:spPr>
          <a:xfrm>
            <a:off x="457200" y="989807"/>
            <a:ext cx="8229600" cy="476250"/>
          </a:xfrm>
        </p:spPr>
        <p:txBody>
          <a:bodyPr/>
          <a:lstStyle/>
          <a:p>
            <a:pPr algn="ctr"/>
            <a:r>
              <a:rPr lang="en-US" sz="3200" dirty="0"/>
              <a:t>neorsd.org</a:t>
            </a:r>
          </a:p>
        </p:txBody>
      </p:sp>
      <p:sp>
        <p:nvSpPr>
          <p:cNvPr id="3" name="Rectangle: Rounded Corners 2"/>
          <p:cNvSpPr/>
          <p:nvPr/>
        </p:nvSpPr>
        <p:spPr>
          <a:xfrm>
            <a:off x="2895600" y="2444751"/>
            <a:ext cx="6096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p:cNvSpPr/>
          <p:nvPr/>
        </p:nvSpPr>
        <p:spPr>
          <a:xfrm>
            <a:off x="2933700" y="2667000"/>
            <a:ext cx="11430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4500018" y="3048000"/>
            <a:ext cx="13716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4 Points 18"/>
          <p:cNvSpPr/>
          <p:nvPr/>
        </p:nvSpPr>
        <p:spPr>
          <a:xfrm>
            <a:off x="4119018" y="3086100"/>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p:cNvSpPr/>
          <p:nvPr/>
        </p:nvSpPr>
        <p:spPr>
          <a:xfrm>
            <a:off x="5890091" y="3086100"/>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233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0141" y="1935163"/>
            <a:ext cx="5503718" cy="4389437"/>
          </a:xfrm>
        </p:spPr>
      </p:pic>
      <p:sp>
        <p:nvSpPr>
          <p:cNvPr id="2" name="Title 1"/>
          <p:cNvSpPr>
            <a:spLocks noGrp="1"/>
          </p:cNvSpPr>
          <p:nvPr>
            <p:ph type="title"/>
          </p:nvPr>
        </p:nvSpPr>
        <p:spPr>
          <a:xfrm>
            <a:off x="457200" y="989807"/>
            <a:ext cx="8229600" cy="476250"/>
          </a:xfrm>
        </p:spPr>
        <p:txBody>
          <a:bodyPr/>
          <a:lstStyle/>
          <a:p>
            <a:pPr algn="ctr"/>
            <a:r>
              <a:rPr lang="en-US" sz="3200" dirty="0"/>
              <a:t>Register as a new vendor</a:t>
            </a:r>
          </a:p>
        </p:txBody>
      </p:sp>
      <p:sp>
        <p:nvSpPr>
          <p:cNvPr id="15" name="Rectangle: Rounded Corners 14"/>
          <p:cNvSpPr/>
          <p:nvPr/>
        </p:nvSpPr>
        <p:spPr>
          <a:xfrm>
            <a:off x="1981200" y="4129880"/>
            <a:ext cx="1143000" cy="2897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4 Points 18"/>
          <p:cNvSpPr/>
          <p:nvPr/>
        </p:nvSpPr>
        <p:spPr>
          <a:xfrm>
            <a:off x="4119018" y="2895600"/>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p:cNvSpPr/>
          <p:nvPr/>
        </p:nvSpPr>
        <p:spPr>
          <a:xfrm>
            <a:off x="5871618" y="2895600"/>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30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8678" y="1935163"/>
            <a:ext cx="7046644" cy="4389437"/>
          </a:xfrm>
        </p:spPr>
      </p:pic>
      <p:sp>
        <p:nvSpPr>
          <p:cNvPr id="2" name="Title 1"/>
          <p:cNvSpPr>
            <a:spLocks noGrp="1"/>
          </p:cNvSpPr>
          <p:nvPr>
            <p:ph type="title"/>
          </p:nvPr>
        </p:nvSpPr>
        <p:spPr>
          <a:xfrm>
            <a:off x="457200" y="989807"/>
            <a:ext cx="8229600" cy="476250"/>
          </a:xfrm>
        </p:spPr>
        <p:txBody>
          <a:bodyPr/>
          <a:lstStyle/>
          <a:p>
            <a:pPr algn="ctr"/>
            <a:r>
              <a:rPr lang="en-US" sz="3200" dirty="0"/>
              <a:t>Active Bids and Proposals</a:t>
            </a:r>
          </a:p>
        </p:txBody>
      </p:sp>
      <p:sp>
        <p:nvSpPr>
          <p:cNvPr id="3" name="Rectangle: Rounded Corners 2"/>
          <p:cNvSpPr/>
          <p:nvPr/>
        </p:nvSpPr>
        <p:spPr>
          <a:xfrm>
            <a:off x="1371600" y="3962400"/>
            <a:ext cx="5334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1343891" y="6019799"/>
            <a:ext cx="4572000" cy="2746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4 Points 18"/>
          <p:cNvSpPr/>
          <p:nvPr/>
        </p:nvSpPr>
        <p:spPr>
          <a:xfrm>
            <a:off x="4188290" y="3543300"/>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p:cNvSpPr/>
          <p:nvPr/>
        </p:nvSpPr>
        <p:spPr>
          <a:xfrm>
            <a:off x="5841600" y="3556902"/>
            <a:ext cx="3810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599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3929" y="1935163"/>
            <a:ext cx="5836142" cy="4389437"/>
          </a:xfrm>
        </p:spPr>
      </p:pic>
      <p:sp>
        <p:nvSpPr>
          <p:cNvPr id="2" name="Title 1"/>
          <p:cNvSpPr>
            <a:spLocks noGrp="1"/>
          </p:cNvSpPr>
          <p:nvPr>
            <p:ph type="title"/>
          </p:nvPr>
        </p:nvSpPr>
        <p:spPr>
          <a:xfrm>
            <a:off x="457200" y="989807"/>
            <a:ext cx="8229600" cy="476250"/>
          </a:xfrm>
        </p:spPr>
        <p:txBody>
          <a:bodyPr/>
          <a:lstStyle/>
          <a:p>
            <a:pPr algn="ctr"/>
            <a:r>
              <a:rPr lang="en-US" sz="3200" dirty="0"/>
              <a:t>Services Proposal</a:t>
            </a:r>
          </a:p>
        </p:txBody>
      </p:sp>
      <p:sp>
        <p:nvSpPr>
          <p:cNvPr id="15" name="Rectangle: Rounded Corners 14"/>
          <p:cNvSpPr/>
          <p:nvPr/>
        </p:nvSpPr>
        <p:spPr>
          <a:xfrm>
            <a:off x="3276600" y="2667000"/>
            <a:ext cx="25146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3276600" y="5715000"/>
            <a:ext cx="9144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420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990600"/>
            <a:ext cx="8229600" cy="666750"/>
          </a:xfrm>
        </p:spPr>
        <p:txBody>
          <a:bodyPr/>
          <a:lstStyle/>
          <a:p>
            <a:pPr algn="ctr"/>
            <a:r>
              <a:rPr lang="en-US" sz="2800" dirty="0"/>
              <a:t>Annual Cash Flow for Construction Projects</a:t>
            </a:r>
            <a:br>
              <a:rPr lang="en-US" sz="2800" dirty="0"/>
            </a:br>
            <a:r>
              <a:rPr lang="en-US" sz="2800" dirty="0"/>
              <a:t>2013-2016</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187442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033"/>
          <p:cNvSpPr>
            <a:spLocks noChangeArrowheads="1"/>
          </p:cNvSpPr>
          <p:nvPr/>
        </p:nvSpPr>
        <p:spPr bwMode="auto">
          <a:xfrm>
            <a:off x="3505200" y="4495800"/>
            <a:ext cx="419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bg1"/>
                </a:solidFill>
                <a:latin typeface="Tahoma" panose="020B0604030504040204" pitchFamily="34" charset="0"/>
                <a:ea typeface="Geneva" pitchFamily="-80" charset="-128"/>
              </a:defRPr>
            </a:lvl1pPr>
            <a:lvl2pPr marL="742950" indent="-285750" eaLnBrk="0" hangingPunct="0">
              <a:spcBef>
                <a:spcPct val="20000"/>
              </a:spcBef>
              <a:buClr>
                <a:schemeClr val="hlink"/>
              </a:buClr>
              <a:buSzPct val="85000"/>
              <a:buFont typeface="Wingdings 2" pitchFamily="18" charset="2"/>
              <a:buChar char=""/>
              <a:defRPr sz="2400">
                <a:solidFill>
                  <a:schemeClr val="bg1"/>
                </a:solidFill>
                <a:latin typeface="Tahoma" panose="020B0604030504040204" pitchFamily="34" charset="0"/>
                <a:ea typeface="Geneva" pitchFamily="-80" charset="-128"/>
              </a:defRPr>
            </a:lvl2pPr>
            <a:lvl3pPr marL="1143000" indent="-228600" eaLnBrk="0" hangingPunct="0">
              <a:spcBef>
                <a:spcPct val="20000"/>
              </a:spcBef>
              <a:buClr>
                <a:schemeClr val="accent2"/>
              </a:buClr>
              <a:buSzPct val="70000"/>
              <a:buFont typeface="Wingdings 2" pitchFamily="18" charset="2"/>
              <a:buChar char=""/>
              <a:defRPr sz="2100">
                <a:solidFill>
                  <a:schemeClr val="bg1"/>
                </a:solidFill>
                <a:latin typeface="Tahoma" panose="020B0604030504040204" pitchFamily="34" charset="0"/>
                <a:ea typeface="Geneva" pitchFamily="-80" charset="-128"/>
              </a:defRPr>
            </a:lvl3pPr>
            <a:lvl4pPr marL="1600200" indent="-228600" eaLnBrk="0" hangingPunct="0">
              <a:spcBef>
                <a:spcPct val="20000"/>
              </a:spcBef>
              <a:buClr>
                <a:srgbClr val="0BD0D9"/>
              </a:buClr>
              <a:buSzPct val="65000"/>
              <a:buFont typeface="Wingdings 2" pitchFamily="18" charset="2"/>
              <a:buChar char=""/>
              <a:defRPr sz="2000">
                <a:solidFill>
                  <a:schemeClr val="bg1"/>
                </a:solidFill>
                <a:latin typeface="Tahoma" panose="020B0604030504040204" pitchFamily="34" charset="0"/>
                <a:ea typeface="Geneva" pitchFamily="-80" charset="-128"/>
              </a:defRPr>
            </a:lvl4pPr>
            <a:lvl5pPr marL="2057400" indent="-228600" eaLnBrk="0" hangingPunct="0">
              <a:spcBef>
                <a:spcPct val="20000"/>
              </a:spcBef>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9pPr>
          </a:lstStyle>
          <a:p>
            <a:pPr algn="r" eaLnBrk="1" hangingPunct="1">
              <a:spcBef>
                <a:spcPct val="0"/>
              </a:spcBef>
              <a:buClrTx/>
              <a:buSzTx/>
              <a:buFontTx/>
              <a:buNone/>
            </a:pPr>
            <a:r>
              <a:rPr lang="en-US" altLang="en-US" sz="1400" dirty="0"/>
              <a:t>Opening doors to minority-owned, woman-owned, and small business enterprises in Northeast Ohio</a:t>
            </a:r>
          </a:p>
        </p:txBody>
      </p:sp>
      <p:sp>
        <p:nvSpPr>
          <p:cNvPr id="3076" name="Rectangle 1034"/>
          <p:cNvSpPr>
            <a:spLocks noChangeArrowheads="1"/>
          </p:cNvSpPr>
          <p:nvPr/>
        </p:nvSpPr>
        <p:spPr bwMode="auto">
          <a:xfrm>
            <a:off x="6550025" y="6245225"/>
            <a:ext cx="259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rgbClr val="0BD0D9"/>
              </a:buClr>
              <a:buSzPct val="95000"/>
              <a:buFont typeface="Wingdings 2" pitchFamily="18" charset="2"/>
              <a:buChar char=""/>
              <a:defRPr sz="2600">
                <a:solidFill>
                  <a:schemeClr val="bg1"/>
                </a:solidFill>
                <a:latin typeface="Tahoma" panose="020B0604030504040204" pitchFamily="34" charset="0"/>
                <a:ea typeface="Geneva" pitchFamily="-80" charset="-128"/>
              </a:defRPr>
            </a:lvl1pPr>
            <a:lvl2pPr marL="742950" indent="-285750" eaLnBrk="0" hangingPunct="0">
              <a:spcBef>
                <a:spcPct val="20000"/>
              </a:spcBef>
              <a:buClr>
                <a:schemeClr val="hlink"/>
              </a:buClr>
              <a:buSzPct val="85000"/>
              <a:buFont typeface="Wingdings 2" pitchFamily="18" charset="2"/>
              <a:buChar char=""/>
              <a:defRPr sz="2400">
                <a:solidFill>
                  <a:schemeClr val="bg1"/>
                </a:solidFill>
                <a:latin typeface="Tahoma" panose="020B0604030504040204" pitchFamily="34" charset="0"/>
                <a:ea typeface="Geneva" pitchFamily="-80" charset="-128"/>
              </a:defRPr>
            </a:lvl2pPr>
            <a:lvl3pPr marL="1143000" indent="-228600" eaLnBrk="0" hangingPunct="0">
              <a:spcBef>
                <a:spcPct val="20000"/>
              </a:spcBef>
              <a:buClr>
                <a:schemeClr val="accent2"/>
              </a:buClr>
              <a:buSzPct val="70000"/>
              <a:buFont typeface="Wingdings 2" pitchFamily="18" charset="2"/>
              <a:buChar char=""/>
              <a:defRPr sz="2100">
                <a:solidFill>
                  <a:schemeClr val="bg1"/>
                </a:solidFill>
                <a:latin typeface="Tahoma" panose="020B0604030504040204" pitchFamily="34" charset="0"/>
                <a:ea typeface="Geneva" pitchFamily="-80" charset="-128"/>
              </a:defRPr>
            </a:lvl3pPr>
            <a:lvl4pPr marL="1600200" indent="-228600" eaLnBrk="0" hangingPunct="0">
              <a:spcBef>
                <a:spcPct val="20000"/>
              </a:spcBef>
              <a:buClr>
                <a:srgbClr val="0BD0D9"/>
              </a:buClr>
              <a:buSzPct val="65000"/>
              <a:buFont typeface="Wingdings 2" pitchFamily="18" charset="2"/>
              <a:buChar char=""/>
              <a:defRPr sz="2000">
                <a:solidFill>
                  <a:schemeClr val="bg1"/>
                </a:solidFill>
                <a:latin typeface="Tahoma" panose="020B0604030504040204" pitchFamily="34" charset="0"/>
                <a:ea typeface="Geneva" pitchFamily="-80" charset="-128"/>
              </a:defRPr>
            </a:lvl4pPr>
            <a:lvl5pPr marL="2057400" indent="-228600" eaLnBrk="0" hangingPunct="0">
              <a:spcBef>
                <a:spcPct val="20000"/>
              </a:spcBef>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bg1"/>
                </a:solidFill>
                <a:latin typeface="Tahoma" panose="020B0604030504040204" pitchFamily="34" charset="0"/>
                <a:ea typeface="Geneva" pitchFamily="-80" charset="-128"/>
              </a:defRPr>
            </a:lvl9pPr>
          </a:lstStyle>
          <a:p>
            <a:pPr algn="r" eaLnBrk="1" hangingPunct="1">
              <a:spcBef>
                <a:spcPct val="0"/>
              </a:spcBef>
              <a:buClrTx/>
              <a:buSzTx/>
              <a:buFontTx/>
              <a:buNone/>
            </a:pPr>
            <a:endParaRPr lang="en-US" altLang="en-US" sz="1200" dirty="0"/>
          </a:p>
        </p:txBody>
      </p:sp>
      <p:pic>
        <p:nvPicPr>
          <p:cNvPr id="3077" name="Picture 11" descr="BOP_logo_FINAL_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7173913"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6096000"/>
            <a:ext cx="3584819" cy="520700"/>
          </a:xfrm>
          <a:prstGeom prst="rect">
            <a:avLst/>
          </a:prstGeom>
        </p:spPr>
      </p:pic>
    </p:spTree>
    <p:extLst>
      <p:ext uri="{BB962C8B-B14F-4D97-AF65-F5344CB8AC3E}">
        <p14:creationId xmlns:p14="http://schemas.microsoft.com/office/powerpoint/2010/main" val="1606653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ally">
            <a:hlinkClick r:id="" action="ppaction://media"/>
            <a:extLst>
              <a:ext uri="{FF2B5EF4-FFF2-40B4-BE49-F238E27FC236}">
                <a16:creationId xmlns:a16="http://schemas.microsoft.com/office/drawing/2014/main" id="{17DDA07B-7E3B-4EF7-A485-363E42A92C0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81000" y="1295400"/>
            <a:ext cx="8394568" cy="4724400"/>
          </a:xfrm>
        </p:spPr>
      </p:pic>
    </p:spTree>
    <p:extLst>
      <p:ext uri="{BB962C8B-B14F-4D97-AF65-F5344CB8AC3E}">
        <p14:creationId xmlns:p14="http://schemas.microsoft.com/office/powerpoint/2010/main" val="3870692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92683">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Subtitle 2"/>
          <p:cNvSpPr>
            <a:spLocks noGrp="1"/>
          </p:cNvSpPr>
          <p:nvPr>
            <p:ph type="subTitle" idx="1"/>
          </p:nvPr>
        </p:nvSpPr>
        <p:spPr>
          <a:xfrm>
            <a:off x="762000" y="4648200"/>
            <a:ext cx="7924800" cy="1219200"/>
          </a:xfrm>
        </p:spPr>
        <p:txBody>
          <a:bodyPr/>
          <a:lstStyle/>
          <a:p>
            <a:pPr eaLnBrk="1" hangingPunct="1"/>
            <a:r>
              <a:rPr lang="en-US" altLang="en-US" b="1">
                <a:solidFill>
                  <a:schemeClr val="bg1"/>
                </a:solidFill>
              </a:rPr>
              <a:t>Business Opportunity Program</a:t>
            </a:r>
          </a:p>
          <a:p>
            <a:pPr eaLnBrk="1" hangingPunct="1"/>
            <a:r>
              <a:rPr lang="en-US" altLang="en-US" b="1">
                <a:solidFill>
                  <a:schemeClr val="bg1"/>
                </a:solidFill>
              </a:rPr>
              <a:t>Certification Clinic </a:t>
            </a:r>
          </a:p>
        </p:txBody>
      </p:sp>
      <p:pic>
        <p:nvPicPr>
          <p:cNvPr id="2051" name="Picture 1"/>
          <p:cNvPicPr>
            <a:picLocks noChangeAspect="1"/>
          </p:cNvPicPr>
          <p:nvPr/>
        </p:nvPicPr>
        <p:blipFill>
          <a:blip r:embed="rId4" cstate="print">
            <a:extLst/>
          </a:blip>
          <a:srcRect/>
          <a:stretch>
            <a:fillRect/>
          </a:stretch>
        </p:blipFill>
        <p:spPr bwMode="auto">
          <a:xfrm>
            <a:off x="2259106" y="2057400"/>
            <a:ext cx="4572000" cy="1828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4261163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1066800" y="2413000"/>
            <a:ext cx="6858000" cy="3340100"/>
          </a:xfrm>
        </p:spPr>
        <p:txBody>
          <a:bodyPr/>
          <a:lstStyle/>
          <a:p>
            <a:pPr>
              <a:buFont typeface="Wingdings" pitchFamily="2" charset="2"/>
              <a:buChar char="ü"/>
              <a:defRPr/>
            </a:pPr>
            <a:endParaRPr lang="en-US" sz="2400" b="1" dirty="0"/>
          </a:p>
          <a:p>
            <a:pPr>
              <a:buFont typeface="Wingdings" pitchFamily="2" charset="2"/>
              <a:buChar char="ü"/>
              <a:defRPr/>
            </a:pPr>
            <a:r>
              <a:rPr lang="en-US" sz="2400" b="1" dirty="0"/>
              <a:t>What is the Business Opportunity Program (BOP)</a:t>
            </a:r>
          </a:p>
          <a:p>
            <a:pPr>
              <a:buFont typeface="Wingdings" pitchFamily="2" charset="2"/>
              <a:buChar char="ü"/>
              <a:defRPr/>
            </a:pPr>
            <a:r>
              <a:rPr lang="en-US" sz="2400" b="1" dirty="0"/>
              <a:t>The purpose of certification</a:t>
            </a:r>
            <a:endParaRPr lang="en-US" sz="1200" b="1" dirty="0"/>
          </a:p>
          <a:p>
            <a:pPr>
              <a:buFont typeface="Wingdings" pitchFamily="2" charset="2"/>
              <a:buChar char="ü"/>
              <a:defRPr/>
            </a:pPr>
            <a:r>
              <a:rPr lang="en-US" sz="2400" b="1" dirty="0"/>
              <a:t>The criteria for applying to the BOP</a:t>
            </a:r>
            <a:endParaRPr lang="en-US" sz="1200" dirty="0"/>
          </a:p>
          <a:p>
            <a:pPr>
              <a:buFont typeface="Wingdings" pitchFamily="2" charset="2"/>
              <a:buChar char="ü"/>
              <a:defRPr/>
            </a:pPr>
            <a:r>
              <a:rPr lang="en-US" sz="2400" b="1" dirty="0"/>
              <a:t>The required documentation for the BOP </a:t>
            </a:r>
            <a:endParaRPr lang="en-US" sz="1200" dirty="0"/>
          </a:p>
          <a:p>
            <a:pPr>
              <a:buFont typeface="Wingdings" pitchFamily="2" charset="2"/>
              <a:buChar char="ü"/>
              <a:defRPr/>
            </a:pPr>
            <a:r>
              <a:rPr lang="en-US" sz="2400" b="1" dirty="0"/>
              <a:t>Question and Answers</a:t>
            </a:r>
            <a:endParaRPr lang="en-US" sz="1400" dirty="0"/>
          </a:p>
          <a:p>
            <a:pPr marL="457200" lvl="1" indent="0">
              <a:spcBef>
                <a:spcPct val="30000"/>
              </a:spcBef>
              <a:buFont typeface="Arial" panose="020B0604020202020204" pitchFamily="34" charset="0"/>
              <a:buNone/>
              <a:defRPr/>
            </a:pPr>
            <a:endParaRPr lang="en-US" sz="2000" dirty="0"/>
          </a:p>
          <a:p>
            <a:pPr algn="ctr" eaLnBrk="1" hangingPunct="1">
              <a:buFont typeface="Arial" charset="0"/>
              <a:buNone/>
              <a:defRPr/>
            </a:pPr>
            <a:endParaRPr lang="en-US" sz="3600" i="1" u="sng" dirty="0"/>
          </a:p>
          <a:p>
            <a:pPr algn="ctr" eaLnBrk="1" hangingPunct="1">
              <a:buFont typeface="Arial" charset="0"/>
              <a:buNone/>
              <a:defRPr/>
            </a:pPr>
            <a:endParaRPr lang="en-US" sz="3600" i="1" dirty="0"/>
          </a:p>
          <a:p>
            <a:pPr algn="ctr" eaLnBrk="1" hangingPunct="1">
              <a:buFont typeface="Arial" charset="0"/>
              <a:buNone/>
              <a:defRPr/>
            </a:pPr>
            <a:br>
              <a:rPr lang="en-US" sz="3600" dirty="0">
                <a:effectLst>
                  <a:outerShdw blurRad="38100" dist="38100" dir="2700000" algn="tl">
                    <a:srgbClr val="C0C0C0"/>
                  </a:outerShdw>
                </a:effectLst>
              </a:rPr>
            </a:br>
            <a:endParaRPr lang="en-US" sz="3600" dirty="0">
              <a:effectLst>
                <a:outerShdw blurRad="38100" dist="38100" dir="2700000" algn="tl">
                  <a:srgbClr val="C0C0C0"/>
                </a:outerShdw>
              </a:effectLst>
            </a:endParaRPr>
          </a:p>
          <a:p>
            <a:pPr algn="ctr" eaLnBrk="1" hangingPunct="1">
              <a:buFont typeface="Arial" charset="0"/>
              <a:buNone/>
              <a:defRPr/>
            </a:pPr>
            <a:br>
              <a:rPr lang="en-US" dirty="0">
                <a:effectLst>
                  <a:outerShdw blurRad="38100" dist="38100" dir="2700000" algn="tl">
                    <a:srgbClr val="C0C0C0"/>
                  </a:outerShdw>
                </a:effectLst>
              </a:rPr>
            </a:br>
            <a:endParaRPr lang="en-US" dirty="0"/>
          </a:p>
        </p:txBody>
      </p:sp>
      <p:pic>
        <p:nvPicPr>
          <p:cNvPr id="614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105400"/>
            <a:ext cx="1676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
          <p:cNvPicPr>
            <a:picLocks noChangeAspect="1"/>
          </p:cNvPicPr>
          <p:nvPr/>
        </p:nvPicPr>
        <p:blipFill>
          <a:blip r:embed="rId5">
            <a:extLst>
              <a:ext uri="{28A0092B-C50C-407E-A947-70E740481C1C}">
                <a14:useLocalDpi xmlns:a14="http://schemas.microsoft.com/office/drawing/2010/main" val="0"/>
              </a:ext>
            </a:extLst>
          </a:blip>
          <a:srcRect r="4620" b="23914"/>
          <a:stretch>
            <a:fillRect/>
          </a:stretch>
        </p:blipFill>
        <p:spPr bwMode="auto">
          <a:xfrm>
            <a:off x="2362200" y="381000"/>
            <a:ext cx="426720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902987"/>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19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105400"/>
            <a:ext cx="1676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6"/>
          <p:cNvSpPr txBox="1">
            <a:spLocks noChangeArrowheads="1"/>
          </p:cNvSpPr>
          <p:nvPr/>
        </p:nvSpPr>
        <p:spPr bwMode="auto">
          <a:xfrm>
            <a:off x="647700" y="2971800"/>
            <a:ext cx="7848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Minority-Owned Enterprise (MBE)</a:t>
            </a:r>
          </a:p>
          <a:p>
            <a:pPr marL="457200" marR="0" lvl="1"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Women-Owned Enterprise (WBE)</a:t>
            </a:r>
          </a:p>
          <a:p>
            <a:pPr marL="457200" marR="0" lvl="1"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Small Business Enterprise (SBE)</a:t>
            </a:r>
          </a:p>
        </p:txBody>
      </p:sp>
      <p:pic>
        <p:nvPicPr>
          <p:cNvPr id="819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33400"/>
            <a:ext cx="396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907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sz="3200" b="1"/>
              <a:t>Why is SBE/WBE/MBE Certification necessary?</a:t>
            </a:r>
          </a:p>
        </p:txBody>
      </p:sp>
      <p:pic>
        <p:nvPicPr>
          <p:cNvPr id="1024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105400"/>
            <a:ext cx="1676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6"/>
          <p:cNvSpPr txBox="1">
            <a:spLocks noChangeArrowheads="1"/>
          </p:cNvSpPr>
          <p:nvPr/>
        </p:nvSpPr>
        <p:spPr bwMode="auto">
          <a:xfrm>
            <a:off x="2743200" y="1354138"/>
            <a:ext cx="5867400" cy="3662362"/>
          </a:xfrm>
          <a:prstGeom prst="rect">
            <a:avLst/>
          </a:prstGeom>
          <a:noFill/>
          <a:ln>
            <a:noFill/>
          </a:ln>
          <a:extLst/>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Certification is voluntary.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Certification verifies ownership and business control.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2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Certification provides access to private procurement and networking events and second-tier business opportunities.</a:t>
            </a:r>
          </a:p>
        </p:txBody>
      </p:sp>
      <p:pic>
        <p:nvPicPr>
          <p:cNvPr id="1024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7225" y="1219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9625" y="3122613"/>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9613" y="4765675"/>
            <a:ext cx="164782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756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n-US" sz="4000"/>
              <a:t>Certification Requirements</a:t>
            </a:r>
          </a:p>
        </p:txBody>
      </p:sp>
      <p:sp>
        <p:nvSpPr>
          <p:cNvPr id="3075" name="Content Placeholder 2"/>
          <p:cNvSpPr>
            <a:spLocks noGrp="1"/>
          </p:cNvSpPr>
          <p:nvPr>
            <p:ph idx="1"/>
          </p:nvPr>
        </p:nvSpPr>
        <p:spPr>
          <a:xfrm>
            <a:off x="457200" y="1371600"/>
            <a:ext cx="4114800" cy="4953000"/>
          </a:xfrm>
        </p:spPr>
        <p:txBody>
          <a:bodyPr/>
          <a:lstStyle/>
          <a:p>
            <a:pPr marL="0" indent="0">
              <a:buFont typeface="Arial" panose="020B0604020202020204" pitchFamily="34" charset="0"/>
              <a:buNone/>
              <a:defRPr/>
            </a:pPr>
            <a:r>
              <a:rPr lang="en-US" sz="2000" dirty="0"/>
              <a:t>To be certified the Sewer District requires the business to:</a:t>
            </a:r>
          </a:p>
          <a:p>
            <a:pPr marL="0" indent="0">
              <a:buFont typeface="Arial" panose="020B0604020202020204" pitchFamily="34" charset="0"/>
              <a:buNone/>
              <a:defRPr/>
            </a:pPr>
            <a:endParaRPr lang="en-US" sz="1200" dirty="0"/>
          </a:p>
          <a:p>
            <a:pPr>
              <a:buFont typeface="Wingdings" pitchFamily="2" charset="2"/>
              <a:buChar char="Ø"/>
              <a:defRPr/>
            </a:pPr>
            <a:r>
              <a:rPr lang="en-US" sz="2000" dirty="0"/>
              <a:t>Have a </a:t>
            </a:r>
            <a:r>
              <a:rPr lang="en-US" sz="2000" b="1" dirty="0"/>
              <a:t>physical business address </a:t>
            </a:r>
          </a:p>
          <a:p>
            <a:pPr marL="0" indent="0">
              <a:buFont typeface="Arial" panose="020B0604020202020204" pitchFamily="34" charset="0"/>
              <a:buNone/>
              <a:defRPr/>
            </a:pPr>
            <a:endParaRPr lang="en-US" sz="1050" b="1" i="1" dirty="0"/>
          </a:p>
          <a:p>
            <a:pPr>
              <a:buFont typeface="Wingdings" pitchFamily="2" charset="2"/>
              <a:buChar char="Ø"/>
              <a:defRPr/>
            </a:pPr>
            <a:r>
              <a:rPr lang="en-US" sz="2000" b="1" i="1" dirty="0"/>
              <a:t>Operate in:  Ashtabula, Carroll, Cuyahoga, Geauga, Lake, Lorain, Mahoning, Medina, Portage, Stark, Summit, or Trumbull</a:t>
            </a:r>
            <a:endParaRPr lang="en-US" sz="2000" dirty="0"/>
          </a:p>
          <a:p>
            <a:pPr marL="0" indent="0">
              <a:buFont typeface="Arial" panose="020B0604020202020204" pitchFamily="34" charset="0"/>
              <a:buNone/>
              <a:defRPr/>
            </a:pPr>
            <a:endParaRPr lang="en-US" sz="2000" dirty="0"/>
          </a:p>
        </p:txBody>
      </p:sp>
      <p:pic>
        <p:nvPicPr>
          <p:cNvPr id="1229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105400"/>
            <a:ext cx="1743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143000"/>
            <a:ext cx="37369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914400" y="4195763"/>
            <a:ext cx="3125788" cy="2205037"/>
          </a:xfrm>
          <a:prstGeom prst="rect">
            <a:avLst/>
          </a:prstGeom>
          <a:ln>
            <a:noFill/>
          </a:ln>
          <a:effectLst>
            <a:outerShdw blurRad="190500" algn="tl" rotWithShape="0">
              <a:srgbClr val="000000">
                <a:alpha val="70000"/>
              </a:srgbClr>
            </a:outerShdw>
          </a:effectLst>
        </p:spPr>
      </p:pic>
      <p:sp>
        <p:nvSpPr>
          <p:cNvPr id="5" name="Rectangle 4"/>
          <p:cNvSpPr/>
          <p:nvPr/>
        </p:nvSpPr>
        <p:spPr>
          <a:xfrm>
            <a:off x="7162800" y="2279650"/>
            <a:ext cx="381000" cy="22860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ounded Rectangle 6"/>
          <p:cNvSpPr/>
          <p:nvPr/>
        </p:nvSpPr>
        <p:spPr>
          <a:xfrm>
            <a:off x="8001000" y="2320925"/>
            <a:ext cx="493713" cy="187325"/>
          </a:xfrm>
          <a:prstGeom prst="roundRect">
            <a:avLst/>
          </a:prstGeom>
          <a:solidFill>
            <a:schemeClr val="tx2">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ounded Rectangle 7"/>
          <p:cNvSpPr/>
          <p:nvPr/>
        </p:nvSpPr>
        <p:spPr>
          <a:xfrm>
            <a:off x="7543800" y="2667000"/>
            <a:ext cx="304800" cy="3048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Oval 3"/>
          <p:cNvSpPr/>
          <p:nvPr/>
        </p:nvSpPr>
        <p:spPr>
          <a:xfrm>
            <a:off x="6896100" y="923925"/>
            <a:ext cx="1714500" cy="18954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86441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mph" presetSubtype="0" fill="hold" nodeType="clickEffect">
                                  <p:stCondLst>
                                    <p:cond delay="0"/>
                                  </p:stCondLst>
                                  <p:childTnLst>
                                    <p:animScale>
                                      <p:cBhvr>
                                        <p:cTn id="13"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105400"/>
            <a:ext cx="1676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4"/>
          <p:cNvSpPr txBox="1">
            <a:spLocks noChangeArrowheads="1"/>
          </p:cNvSpPr>
          <p:nvPr/>
        </p:nvSpPr>
        <p:spPr bwMode="auto">
          <a:xfrm>
            <a:off x="2057400" y="790575"/>
            <a:ext cx="464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NAICS Size Standards</a:t>
            </a:r>
          </a:p>
        </p:txBody>
      </p:sp>
      <p:graphicFrame>
        <p:nvGraphicFramePr>
          <p:cNvPr id="2" name="Table 1"/>
          <p:cNvGraphicFramePr>
            <a:graphicFrameLocks noGrp="1"/>
          </p:cNvGraphicFramePr>
          <p:nvPr/>
        </p:nvGraphicFramePr>
        <p:xfrm>
          <a:off x="1219200" y="1447800"/>
          <a:ext cx="6553200" cy="3505203"/>
        </p:xfrm>
        <a:graphic>
          <a:graphicData uri="http://schemas.openxmlformats.org/drawingml/2006/table">
            <a:tbl>
              <a:tblPr firstRow="1" firstCol="1" bandRow="1">
                <a:tableStyleId>{5C22544A-7EE6-4342-B048-85BDC9FD1C3A}</a:tableStyleId>
              </a:tblPr>
              <a:tblGrid>
                <a:gridCol w="4011880">
                  <a:extLst>
                    <a:ext uri="{9D8B030D-6E8A-4147-A177-3AD203B41FA5}">
                      <a16:colId xmlns:a16="http://schemas.microsoft.com/office/drawing/2014/main" val="20000"/>
                    </a:ext>
                  </a:extLst>
                </a:gridCol>
                <a:gridCol w="2541320">
                  <a:extLst>
                    <a:ext uri="{9D8B030D-6E8A-4147-A177-3AD203B41FA5}">
                      <a16:colId xmlns:a16="http://schemas.microsoft.com/office/drawing/2014/main" val="20001"/>
                    </a:ext>
                  </a:extLst>
                </a:gridCol>
              </a:tblGrid>
              <a:tr h="351252">
                <a:tc>
                  <a:txBody>
                    <a:bodyPr/>
                    <a:lstStyle/>
                    <a:p>
                      <a:pPr marL="0" marR="0" algn="ctr">
                        <a:spcBef>
                          <a:spcPts val="0"/>
                        </a:spcBef>
                        <a:spcAft>
                          <a:spcPts val="0"/>
                        </a:spcAft>
                      </a:pPr>
                      <a:r>
                        <a:rPr lang="en-US" sz="1600" dirty="0">
                          <a:effectLst/>
                        </a:rPr>
                        <a:t>Industry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District Size Standard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51252">
                <a:tc>
                  <a:txBody>
                    <a:bodyPr/>
                    <a:lstStyle/>
                    <a:p>
                      <a:pPr marL="0" marR="0">
                        <a:spcBef>
                          <a:spcPts val="0"/>
                        </a:spcBef>
                        <a:spcAft>
                          <a:spcPts val="0"/>
                        </a:spcAft>
                      </a:pPr>
                      <a:r>
                        <a:rPr lang="en-US" sz="1600" dirty="0">
                          <a:effectLst/>
                        </a:rPr>
                        <a:t>Accounting and Payroll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$4,250,000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43935">
                <a:tc>
                  <a:txBody>
                    <a:bodyPr/>
                    <a:lstStyle/>
                    <a:p>
                      <a:pPr marL="0" marR="0">
                        <a:spcBef>
                          <a:spcPts val="0"/>
                        </a:spcBef>
                        <a:spcAft>
                          <a:spcPts val="0"/>
                        </a:spcAft>
                      </a:pPr>
                      <a:r>
                        <a:rPr lang="en-US" sz="1600" dirty="0">
                          <a:effectLst/>
                        </a:rPr>
                        <a:t>Architecture and Engineering Services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$33,500,000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51252">
                <a:tc>
                  <a:txBody>
                    <a:bodyPr/>
                    <a:lstStyle/>
                    <a:p>
                      <a:pPr marL="0" marR="0">
                        <a:spcBef>
                          <a:spcPts val="0"/>
                        </a:spcBef>
                        <a:spcAft>
                          <a:spcPts val="0"/>
                        </a:spcAft>
                      </a:pPr>
                      <a:r>
                        <a:rPr lang="en-US" sz="1600" dirty="0">
                          <a:effectLst/>
                        </a:rPr>
                        <a:t>Construction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$33,500,000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51252">
                <a:tc>
                  <a:txBody>
                    <a:bodyPr/>
                    <a:lstStyle/>
                    <a:p>
                      <a:pPr marL="0" marR="0">
                        <a:spcBef>
                          <a:spcPts val="0"/>
                        </a:spcBef>
                        <a:spcAft>
                          <a:spcPts val="0"/>
                        </a:spcAft>
                      </a:pPr>
                      <a:r>
                        <a:rPr lang="en-US" sz="1600" dirty="0">
                          <a:effectLst/>
                        </a:rPr>
                        <a:t>Consulting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$14,000,000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51252">
                <a:tc>
                  <a:txBody>
                    <a:bodyPr/>
                    <a:lstStyle/>
                    <a:p>
                      <a:pPr marL="0" marR="0">
                        <a:spcBef>
                          <a:spcPts val="0"/>
                        </a:spcBef>
                        <a:spcAft>
                          <a:spcPts val="0"/>
                        </a:spcAft>
                      </a:pPr>
                      <a:r>
                        <a:rPr lang="en-US" sz="1600" dirty="0">
                          <a:effectLst/>
                        </a:rPr>
                        <a:t>Goods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$3,500,000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51252">
                <a:tc>
                  <a:txBody>
                    <a:bodyPr/>
                    <a:lstStyle/>
                    <a:p>
                      <a:pPr marL="0" marR="0">
                        <a:spcBef>
                          <a:spcPts val="0"/>
                        </a:spcBef>
                        <a:spcAft>
                          <a:spcPts val="0"/>
                        </a:spcAft>
                      </a:pPr>
                      <a:r>
                        <a:rPr lang="en-US" sz="1600" dirty="0">
                          <a:effectLst/>
                        </a:rPr>
                        <a:t>Special Trades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$14,000,000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51252">
                <a:tc>
                  <a:txBody>
                    <a:bodyPr/>
                    <a:lstStyle/>
                    <a:p>
                      <a:pPr marL="0" marR="0">
                        <a:spcBef>
                          <a:spcPts val="0"/>
                        </a:spcBef>
                        <a:spcAft>
                          <a:spcPts val="0"/>
                        </a:spcAft>
                      </a:pPr>
                      <a:r>
                        <a:rPr lang="en-US" sz="1600" dirty="0">
                          <a:effectLst/>
                        </a:rPr>
                        <a:t>Trucking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$25,500,000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51252">
                <a:tc>
                  <a:txBody>
                    <a:bodyPr/>
                    <a:lstStyle/>
                    <a:p>
                      <a:pPr marL="0" marR="0">
                        <a:spcBef>
                          <a:spcPts val="0"/>
                        </a:spcBef>
                        <a:spcAft>
                          <a:spcPts val="0"/>
                        </a:spcAft>
                      </a:pPr>
                      <a:r>
                        <a:rPr lang="en-US" sz="1600" dirty="0">
                          <a:effectLst/>
                        </a:rPr>
                        <a:t>Waste Management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$6,250,000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51252">
                <a:tc>
                  <a:txBody>
                    <a:bodyPr/>
                    <a:lstStyle/>
                    <a:p>
                      <a:pPr marL="0" marR="0">
                        <a:spcBef>
                          <a:spcPts val="0"/>
                        </a:spcBef>
                        <a:spcAft>
                          <a:spcPts val="0"/>
                        </a:spcAft>
                      </a:pPr>
                      <a:r>
                        <a:rPr lang="en-US" sz="1600" dirty="0">
                          <a:effectLst/>
                        </a:rPr>
                        <a:t>Remediation Services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$7,000,000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456809178"/>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br>
              <a:rPr lang="en-US" altLang="en-US" sz="4000"/>
            </a:br>
            <a:r>
              <a:rPr lang="en-US" altLang="en-US" sz="4000"/>
              <a:t>Are you </a:t>
            </a:r>
            <a:r>
              <a:rPr lang="en-US" altLang="en-US" sz="4000">
                <a:solidFill>
                  <a:srgbClr val="FF0000"/>
                </a:solidFill>
              </a:rPr>
              <a:t>certified</a:t>
            </a:r>
            <a:r>
              <a:rPr lang="en-US" altLang="en-US" sz="4000"/>
              <a:t> with any of the following agencies?</a:t>
            </a:r>
            <a:br>
              <a:rPr lang="en-US" altLang="en-US" sz="4000"/>
            </a:br>
            <a:endParaRPr lang="en-US" altLang="en-US" sz="4000"/>
          </a:p>
        </p:txBody>
      </p:sp>
      <p:sp>
        <p:nvSpPr>
          <p:cNvPr id="16387" name="Content Placeholder 2"/>
          <p:cNvSpPr>
            <a:spLocks noGrp="1"/>
          </p:cNvSpPr>
          <p:nvPr>
            <p:ph idx="1"/>
          </p:nvPr>
        </p:nvSpPr>
        <p:spPr>
          <a:xfrm>
            <a:off x="304800" y="1492250"/>
            <a:ext cx="8229600" cy="4146550"/>
          </a:xfrm>
        </p:spPr>
        <p:txBody>
          <a:bodyPr/>
          <a:lstStyle/>
          <a:p>
            <a:pPr>
              <a:buFont typeface="Wingdings" panose="05000000000000000000" pitchFamily="2" charset="2"/>
              <a:buChar char="Ø"/>
            </a:pPr>
            <a:endParaRPr lang="en-US" altLang="en-US" sz="2000"/>
          </a:p>
          <a:p>
            <a:pPr>
              <a:buFont typeface="Wingdings" panose="05000000000000000000" pitchFamily="2" charset="2"/>
              <a:buChar char="Ø"/>
            </a:pPr>
            <a:r>
              <a:rPr lang="en-US" altLang="en-US" sz="2400"/>
              <a:t>- </a:t>
            </a:r>
            <a:r>
              <a:rPr lang="en-US" altLang="en-US" sz="2400" u="sng">
                <a:hlinkClick r:id="rId4"/>
              </a:rPr>
              <a:t>City of Cleveland</a:t>
            </a:r>
            <a:endParaRPr lang="en-US" altLang="en-US" sz="2400"/>
          </a:p>
          <a:p>
            <a:pPr>
              <a:buFont typeface="Wingdings" panose="05000000000000000000" pitchFamily="2" charset="2"/>
              <a:buChar char="Ø"/>
            </a:pPr>
            <a:r>
              <a:rPr lang="en-US" altLang="en-US" sz="2400"/>
              <a:t>- </a:t>
            </a:r>
            <a:r>
              <a:rPr lang="en-US" altLang="en-US" sz="2400" u="sng">
                <a:hlinkClick r:id="rId5"/>
              </a:rPr>
              <a:t>Cuyahoga County</a:t>
            </a:r>
            <a:endParaRPr lang="en-US" altLang="en-US" sz="2400"/>
          </a:p>
          <a:p>
            <a:pPr>
              <a:buFont typeface="Wingdings" panose="05000000000000000000" pitchFamily="2" charset="2"/>
              <a:buChar char="Ø"/>
            </a:pPr>
            <a:r>
              <a:rPr lang="en-US" altLang="en-US" sz="2400"/>
              <a:t>- </a:t>
            </a:r>
            <a:r>
              <a:rPr lang="en-US" altLang="en-US" sz="2400" u="sng">
                <a:hlinkClick r:id="rId6"/>
              </a:rPr>
              <a:t>Ohio Minority Supplier Development Council</a:t>
            </a:r>
            <a:r>
              <a:rPr lang="en-US" altLang="en-US" sz="2400"/>
              <a:t> </a:t>
            </a:r>
          </a:p>
          <a:p>
            <a:pPr marL="457200" lvl="1" indent="0">
              <a:buFont typeface="Arial" panose="020B0604020202020204" pitchFamily="34" charset="0"/>
              <a:buNone/>
            </a:pPr>
            <a:r>
              <a:rPr lang="en-US" altLang="en-US" sz="1600"/>
              <a:t>(formerly NOMSDC)</a:t>
            </a:r>
          </a:p>
          <a:p>
            <a:pPr>
              <a:buFont typeface="Wingdings" panose="05000000000000000000" pitchFamily="2" charset="2"/>
              <a:buChar char="Ø"/>
            </a:pPr>
            <a:r>
              <a:rPr lang="en-US" altLang="en-US" sz="2400"/>
              <a:t>- </a:t>
            </a:r>
            <a:r>
              <a:rPr lang="en-US" altLang="en-US" sz="2400" u="sng">
                <a:hlinkClick r:id="rId7"/>
              </a:rPr>
              <a:t>State of Ohio MBE/EDGE Program(s)</a:t>
            </a:r>
            <a:endParaRPr lang="en-US" altLang="en-US" sz="2400"/>
          </a:p>
          <a:p>
            <a:pPr>
              <a:buFont typeface="Wingdings" panose="05000000000000000000" pitchFamily="2" charset="2"/>
              <a:buChar char="Ø"/>
            </a:pPr>
            <a:r>
              <a:rPr lang="en-US" altLang="en-US" sz="2400"/>
              <a:t>- </a:t>
            </a:r>
            <a:r>
              <a:rPr lang="en-US" altLang="en-US" sz="2400" u="sng">
                <a:hlinkClick r:id="rId8"/>
              </a:rPr>
              <a:t>Unified Certification Program</a:t>
            </a:r>
            <a:r>
              <a:rPr lang="en-US" altLang="en-US" sz="2400"/>
              <a:t> </a:t>
            </a:r>
          </a:p>
          <a:p>
            <a:pPr>
              <a:buFont typeface="Wingdings" panose="05000000000000000000" pitchFamily="2" charset="2"/>
              <a:buChar char="Ø"/>
            </a:pPr>
            <a:r>
              <a:rPr lang="en-US" altLang="en-US" sz="2400"/>
              <a:t>- </a:t>
            </a:r>
            <a:r>
              <a:rPr lang="en-US" altLang="en-US" sz="2400" u="sng">
                <a:hlinkClick r:id="rId9"/>
              </a:rPr>
              <a:t>Woman Business Enterprise National Council</a:t>
            </a:r>
            <a:endParaRPr lang="en-US" altLang="en-US" sz="2400"/>
          </a:p>
          <a:p>
            <a:pPr>
              <a:buFont typeface="Wingdings" panose="05000000000000000000" pitchFamily="2" charset="2"/>
              <a:buChar char="Ø"/>
            </a:pPr>
            <a:r>
              <a:rPr lang="en-US" altLang="en-US" sz="2400"/>
              <a:t>- </a:t>
            </a:r>
            <a:r>
              <a:rPr lang="en-US" altLang="en-US" sz="2400" u="sng">
                <a:hlinkClick r:id="rId10"/>
              </a:rPr>
              <a:t>US SBA 8 (a) Program</a:t>
            </a:r>
            <a:endParaRPr lang="en-US" altLang="en-US" sz="2400"/>
          </a:p>
        </p:txBody>
      </p:sp>
      <p:pic>
        <p:nvPicPr>
          <p:cNvPr id="16388"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10400" y="5105400"/>
            <a:ext cx="1676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831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sz="4000" b="1"/>
              <a:t>Document Checklist</a:t>
            </a:r>
            <a:endParaRPr lang="en-US" altLang="en-US" sz="4000"/>
          </a:p>
        </p:txBody>
      </p:sp>
      <p:sp>
        <p:nvSpPr>
          <p:cNvPr id="17411" name="Content Placeholder 2"/>
          <p:cNvSpPr>
            <a:spLocks noGrp="1"/>
          </p:cNvSpPr>
          <p:nvPr>
            <p:ph idx="1"/>
          </p:nvPr>
        </p:nvSpPr>
        <p:spPr>
          <a:xfrm>
            <a:off x="304800" y="1295400"/>
            <a:ext cx="6515100" cy="5105400"/>
          </a:xfrm>
        </p:spPr>
        <p:txBody>
          <a:bodyPr/>
          <a:lstStyle/>
          <a:p>
            <a:pPr marL="0" indent="0" algn="ctr">
              <a:buFont typeface="Arial" panose="020B0604020202020204" pitchFamily="34" charset="0"/>
              <a:buNone/>
            </a:pPr>
            <a:r>
              <a:rPr lang="en-US" altLang="en-US" sz="2000"/>
              <a:t> </a:t>
            </a:r>
            <a:r>
              <a:rPr lang="en-US" altLang="en-US" sz="2000" b="1"/>
              <a:t>ALL FIRMS MUST PROVIDE THE FOLLOWING ITEMS:</a:t>
            </a:r>
          </a:p>
          <a:p>
            <a:pPr marL="0" indent="0">
              <a:buFont typeface="Arial" panose="020B0604020202020204" pitchFamily="34" charset="0"/>
              <a:buNone/>
            </a:pPr>
            <a:endParaRPr lang="en-US" altLang="en-US" sz="2000"/>
          </a:p>
          <a:p>
            <a:pPr marL="685800" lvl="1">
              <a:buFont typeface="Wingdings" panose="05000000000000000000" pitchFamily="2" charset="2"/>
              <a:buChar char="ü"/>
            </a:pPr>
            <a:r>
              <a:rPr lang="en-US" altLang="en-US" sz="2400"/>
              <a:t>Proof of </a:t>
            </a:r>
            <a:r>
              <a:rPr lang="en-US" altLang="en-US" sz="2400">
                <a:solidFill>
                  <a:srgbClr val="FF0000"/>
                </a:solidFill>
              </a:rPr>
              <a:t>MAJORITY OWNER </a:t>
            </a:r>
            <a:r>
              <a:rPr lang="en-US" altLang="en-US" sz="2400"/>
              <a:t>or principal.</a:t>
            </a:r>
          </a:p>
          <a:p>
            <a:pPr marL="685800" lvl="1">
              <a:buFont typeface="Wingdings" panose="05000000000000000000" pitchFamily="2" charset="2"/>
              <a:buChar char="ü"/>
            </a:pPr>
            <a:r>
              <a:rPr lang="en-US" altLang="en-US" sz="2400"/>
              <a:t>Relevant licenses, registrations, or permits.</a:t>
            </a:r>
          </a:p>
          <a:p>
            <a:pPr marL="685800" lvl="1">
              <a:buFont typeface="Wingdings" panose="05000000000000000000" pitchFamily="2" charset="2"/>
              <a:buChar char="ü"/>
            </a:pPr>
            <a:r>
              <a:rPr lang="en-US" altLang="en-US" sz="2400"/>
              <a:t>Equipment list.</a:t>
            </a:r>
          </a:p>
          <a:p>
            <a:pPr marL="685800" lvl="1">
              <a:buFont typeface="Wingdings" panose="05000000000000000000" pitchFamily="2" charset="2"/>
              <a:buChar char="ü"/>
            </a:pPr>
            <a:r>
              <a:rPr lang="en-US" altLang="en-US" sz="2400"/>
              <a:t>Copy of business insurance certificate(s).</a:t>
            </a:r>
          </a:p>
          <a:p>
            <a:pPr marL="685800" lvl="1">
              <a:buFont typeface="Wingdings" panose="05000000000000000000" pitchFamily="2" charset="2"/>
              <a:buChar char="ü"/>
            </a:pPr>
            <a:r>
              <a:rPr lang="en-US" altLang="en-US" sz="2400"/>
              <a:t>Three copies of current contracts or invoices.</a:t>
            </a:r>
          </a:p>
          <a:p>
            <a:pPr marL="685800" lvl="1">
              <a:buFont typeface="Wingdings" panose="05000000000000000000" pitchFamily="2" charset="2"/>
              <a:buChar char="ü"/>
            </a:pPr>
            <a:r>
              <a:rPr lang="en-US" altLang="en-US" sz="2400"/>
              <a:t>Certificate of Good Standing from the  Secretary of State.</a:t>
            </a:r>
          </a:p>
        </p:txBody>
      </p:sp>
      <p:pic>
        <p:nvPicPr>
          <p:cNvPr id="1741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105400"/>
            <a:ext cx="1676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19900" y="1066800"/>
            <a:ext cx="2057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888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8229"/>
            <a:ext cx="8229600" cy="1143000"/>
          </a:xfrm>
        </p:spPr>
        <p:txBody>
          <a:bodyPr/>
          <a:lstStyle/>
          <a:p>
            <a:pPr algn="ctr"/>
            <a:r>
              <a:rPr lang="en-US" sz="2800" dirty="0"/>
              <a:t>Total Cash Flow for Construction Projects</a:t>
            </a:r>
            <a:br>
              <a:rPr lang="en-US" sz="2800" dirty="0"/>
            </a:br>
            <a:r>
              <a:rPr lang="en-US" sz="2800" dirty="0"/>
              <a:t>2013-2016</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183052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sz="4000"/>
              <a:t>Community Benefits to Certification</a:t>
            </a:r>
          </a:p>
        </p:txBody>
      </p:sp>
      <p:sp>
        <p:nvSpPr>
          <p:cNvPr id="3075" name="Content Placeholder 2"/>
          <p:cNvSpPr>
            <a:spLocks noGrp="1"/>
          </p:cNvSpPr>
          <p:nvPr>
            <p:ph idx="1"/>
          </p:nvPr>
        </p:nvSpPr>
        <p:spPr>
          <a:xfrm>
            <a:off x="457200" y="1371600"/>
            <a:ext cx="4410075" cy="4191000"/>
          </a:xfrm>
        </p:spPr>
        <p:txBody>
          <a:bodyPr/>
          <a:lstStyle/>
          <a:p>
            <a:pPr>
              <a:buFont typeface="Wingdings" pitchFamily="2" charset="2"/>
              <a:buChar char="Ø"/>
              <a:defRPr/>
            </a:pPr>
            <a:r>
              <a:rPr lang="en-US" sz="2400" dirty="0"/>
              <a:t>By establishing a certification program the Sewer District will make more investments in the regional economy.</a:t>
            </a:r>
          </a:p>
          <a:p>
            <a:pPr>
              <a:buFont typeface="Wingdings" pitchFamily="2" charset="2"/>
              <a:buChar char="Ø"/>
              <a:defRPr/>
            </a:pPr>
            <a:endParaRPr lang="en-US" sz="2400" dirty="0"/>
          </a:p>
          <a:p>
            <a:pPr>
              <a:buFont typeface="Wingdings" pitchFamily="2" charset="2"/>
              <a:buChar char="Ø"/>
              <a:defRPr/>
            </a:pPr>
            <a:r>
              <a:rPr lang="en-US" sz="2400" dirty="0"/>
              <a:t>We will work with local companies, increasing business opportunities and prospects to qualified M/W/SBEs in our service area.</a:t>
            </a:r>
          </a:p>
          <a:p>
            <a:pPr marL="0" indent="0">
              <a:buFont typeface="Arial" panose="020B0604020202020204" pitchFamily="34" charset="0"/>
              <a:buNone/>
              <a:defRPr/>
            </a:pPr>
            <a:endParaRPr lang="en-US" sz="2000" dirty="0"/>
          </a:p>
        </p:txBody>
      </p:sp>
      <p:pic>
        <p:nvPicPr>
          <p:cNvPr id="1843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77075" y="5105400"/>
            <a:ext cx="1676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67275" y="1524000"/>
            <a:ext cx="35718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867275" y="1619250"/>
            <a:ext cx="1381125"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07741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010400" y="4786313"/>
            <a:ext cx="1676400" cy="1676400"/>
          </a:xfrm>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04800"/>
            <a:ext cx="25781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1"/>
          <p:cNvSpPr txBox="1">
            <a:spLocks noChangeArrowheads="1"/>
          </p:cNvSpPr>
          <p:nvPr/>
        </p:nvSpPr>
        <p:spPr bwMode="auto">
          <a:xfrm>
            <a:off x="1143000" y="1436688"/>
            <a:ext cx="57912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Office of Contract Compliance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Tiffany Jordan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Contract Compliance Manager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hlinkClick r:id="rId5"/>
              </a:rPr>
              <a:t>Jordant@neorsd.org</a:t>
            </a:r>
            <a:endPar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Diana Jones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Certification Officer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hlinkClick r:id="rId6"/>
              </a:rPr>
              <a:t>Jonesd@neorsd.org</a:t>
            </a:r>
            <a:endPar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Tracy Miller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Contract Project Coordinator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hlinkClick r:id="rId7"/>
              </a:rPr>
              <a:t>Millertracy@neorsd.org</a:t>
            </a:r>
            <a:endPar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Galen Adams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Prevailing Wage Officer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hlinkClick r:id="rId8"/>
              </a:rPr>
              <a:t>Adamsg@neorsd.org</a:t>
            </a:r>
            <a:endPar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9872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50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5146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609600"/>
            <a:ext cx="4191000"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Content Placeholder 2"/>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6172200" y="5257800"/>
            <a:ext cx="2581275" cy="1143000"/>
          </a:xfrm>
        </p:spPr>
      </p:pic>
    </p:spTree>
    <p:extLst>
      <p:ext uri="{BB962C8B-B14F-4D97-AF65-F5344CB8AC3E}">
        <p14:creationId xmlns:p14="http://schemas.microsoft.com/office/powerpoint/2010/main" val="1631003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2017 business opportunity program cashflow</a:t>
            </a:r>
          </a:p>
        </p:txBody>
      </p:sp>
      <p:pic>
        <p:nvPicPr>
          <p:cNvPr id="3" name="Picture 2"/>
          <p:cNvPicPr>
            <a:picLocks noChangeAspect="1"/>
          </p:cNvPicPr>
          <p:nvPr/>
        </p:nvPicPr>
        <p:blipFill>
          <a:blip r:embed="rId3"/>
          <a:stretch>
            <a:fillRect/>
          </a:stretch>
        </p:blipFill>
        <p:spPr>
          <a:xfrm>
            <a:off x="133727" y="1468966"/>
            <a:ext cx="8876545" cy="4474634"/>
          </a:xfrm>
          <a:prstGeom prst="rect">
            <a:avLst/>
          </a:prstGeom>
        </p:spPr>
      </p:pic>
      <p:sp>
        <p:nvSpPr>
          <p:cNvPr id="5" name="TextBox 9">
            <a:extLst>
              <a:ext uri="{FF2B5EF4-FFF2-40B4-BE49-F238E27FC236}">
                <a16:creationId xmlns:a16="http://schemas.microsoft.com/office/drawing/2014/main" id="{969A29E0-C633-4724-AA1C-0A76D9B8741E}"/>
              </a:ext>
            </a:extLst>
          </p:cNvPr>
          <p:cNvSpPr txBox="1"/>
          <p:nvPr/>
        </p:nvSpPr>
        <p:spPr>
          <a:xfrm>
            <a:off x="5486400" y="3657600"/>
            <a:ext cx="2472266" cy="85513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800" b="1" dirty="0">
                <a:solidFill>
                  <a:srgbClr val="06579F"/>
                </a:solidFill>
              </a:rPr>
              <a:t>Planned</a:t>
            </a:r>
            <a:r>
              <a:rPr lang="en-US" sz="1800" b="1" baseline="0" dirty="0">
                <a:solidFill>
                  <a:srgbClr val="06579F"/>
                </a:solidFill>
              </a:rPr>
              <a:t>    </a:t>
            </a:r>
            <a:r>
              <a:rPr lang="en-US" sz="1800" b="1" dirty="0">
                <a:solidFill>
                  <a:srgbClr val="06579F"/>
                </a:solidFill>
              </a:rPr>
              <a:t>$20.5 M</a:t>
            </a:r>
          </a:p>
          <a:p>
            <a:r>
              <a:rPr lang="en-US" sz="1800" b="1" dirty="0">
                <a:solidFill>
                  <a:srgbClr val="708B39"/>
                </a:solidFill>
              </a:rPr>
              <a:t>Actual</a:t>
            </a:r>
            <a:r>
              <a:rPr lang="en-US" sz="1800" b="1" baseline="0" dirty="0">
                <a:solidFill>
                  <a:srgbClr val="708B39"/>
                </a:solidFill>
              </a:rPr>
              <a:t>       $17.8 M</a:t>
            </a:r>
            <a:endParaRPr lang="en-US" sz="1800" b="1" dirty="0">
              <a:solidFill>
                <a:srgbClr val="708B39"/>
              </a:solidFill>
            </a:endParaRPr>
          </a:p>
        </p:txBody>
      </p:sp>
    </p:spTree>
    <p:extLst>
      <p:ext uri="{BB962C8B-B14F-4D97-AF65-F5344CB8AC3E}">
        <p14:creationId xmlns:p14="http://schemas.microsoft.com/office/powerpoint/2010/main" val="1083627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solidFill>
                  <a:srgbClr val="FFFFFF"/>
                </a:solidFill>
              </a:rPr>
              <a:t>Capital Improvement Plan (CIP):</a:t>
            </a:r>
            <a:br>
              <a:rPr lang="en-US" sz="2800" dirty="0">
                <a:solidFill>
                  <a:srgbClr val="FFFFFF"/>
                </a:solidFill>
              </a:rPr>
            </a:br>
            <a:r>
              <a:rPr lang="en-US" sz="2800" dirty="0">
                <a:solidFill>
                  <a:srgbClr val="FFFFFF"/>
                </a:solidFill>
              </a:rPr>
              <a:t>       2017-2021  Projects</a:t>
            </a:r>
            <a:endParaRPr lang="en-US" dirty="0"/>
          </a:p>
        </p:txBody>
      </p:sp>
      <p:sp>
        <p:nvSpPr>
          <p:cNvPr id="3" name="Content Placeholder 2"/>
          <p:cNvSpPr>
            <a:spLocks noGrp="1"/>
          </p:cNvSpPr>
          <p:nvPr>
            <p:ph idx="1"/>
          </p:nvPr>
        </p:nvSpPr>
        <p:spPr>
          <a:xfrm>
            <a:off x="457200" y="2309091"/>
            <a:ext cx="8229600" cy="4389437"/>
          </a:xfrm>
        </p:spPr>
        <p:txBody>
          <a:bodyPr/>
          <a:lstStyle/>
          <a:p>
            <a:pPr marL="0" lvl="0" indent="0">
              <a:spcBef>
                <a:spcPct val="0"/>
              </a:spcBef>
              <a:buClrTx/>
              <a:buSzTx/>
              <a:buNone/>
            </a:pPr>
            <a:r>
              <a:rPr lang="en-US" altLang="en-US" sz="2800" u="sng" kern="1200" dirty="0">
                <a:latin typeface="Calibri" panose="020F0502020204030204" pitchFamily="34" charset="0"/>
                <a:ea typeface="Geneva" pitchFamily="-80" charset="-128"/>
                <a:cs typeface="Calibri" panose="020F0502020204030204" pitchFamily="34" charset="0"/>
              </a:rPr>
              <a:t>$ </a:t>
            </a:r>
            <a:r>
              <a:rPr lang="en-US" altLang="en-US" sz="2800" b="1" u="sng" kern="1200" dirty="0">
                <a:latin typeface="Calibri" panose="020F0502020204030204" pitchFamily="34" charset="0"/>
                <a:ea typeface="Geneva" pitchFamily="-80" charset="-128"/>
                <a:cs typeface="Calibri" panose="020F0502020204030204" pitchFamily="34" charset="0"/>
              </a:rPr>
              <a:t>1.38 billion</a:t>
            </a:r>
            <a:r>
              <a:rPr lang="en-US" altLang="en-US" sz="2800" b="1" kern="1200" dirty="0">
                <a:latin typeface="Calibri" panose="020F0502020204030204" pitchFamily="34" charset="0"/>
                <a:ea typeface="Geneva" pitchFamily="-80" charset="-128"/>
                <a:cs typeface="Calibri" panose="020F0502020204030204" pitchFamily="34" charset="0"/>
              </a:rPr>
              <a:t>*</a:t>
            </a:r>
            <a:r>
              <a:rPr lang="en-US" altLang="en-US" sz="1600" kern="1200" dirty="0">
                <a:latin typeface="Calibri" panose="020F0502020204030204" pitchFamily="34" charset="0"/>
                <a:ea typeface="Geneva" pitchFamily="-80" charset="-128"/>
                <a:cs typeface="Calibri" panose="020F0502020204030204" pitchFamily="34" charset="0"/>
              </a:rPr>
              <a:t>- anticipated construction project awards during this 5-year period.</a:t>
            </a:r>
            <a:r>
              <a:rPr lang="en-US" altLang="en-US" sz="1600" b="1" kern="1200" dirty="0">
                <a:latin typeface="Calibri" panose="020F0502020204030204" pitchFamily="34" charset="0"/>
                <a:ea typeface="Geneva" pitchFamily="-80" charset="-128"/>
                <a:cs typeface="Calibri" panose="020F0502020204030204" pitchFamily="34" charset="0"/>
              </a:rPr>
              <a:t> </a:t>
            </a:r>
          </a:p>
          <a:p>
            <a:pPr marL="0" lvl="0" indent="0">
              <a:spcBef>
                <a:spcPct val="0"/>
              </a:spcBef>
              <a:buClrTx/>
              <a:buSzTx/>
              <a:buNone/>
            </a:pPr>
            <a:endParaRPr lang="en-US" altLang="en-US" sz="1600" b="1" kern="1200" dirty="0">
              <a:latin typeface="Calibri" panose="020F0502020204030204" pitchFamily="34" charset="0"/>
              <a:ea typeface="Geneva" pitchFamily="-80" charset="-128"/>
              <a:cs typeface="Calibri" panose="020F0502020204030204" pitchFamily="34" charset="0"/>
            </a:endParaRPr>
          </a:p>
          <a:p>
            <a:pPr marL="0" lvl="0" indent="0">
              <a:spcBef>
                <a:spcPct val="0"/>
              </a:spcBef>
              <a:buClrTx/>
              <a:buSzTx/>
              <a:buNone/>
            </a:pPr>
            <a:endParaRPr lang="en-US" altLang="en-US" sz="1800" kern="1200" dirty="0">
              <a:latin typeface="Calibri" panose="020F0502020204030204" pitchFamily="34" charset="0"/>
              <a:ea typeface="Geneva" pitchFamily="-80" charset="-128"/>
              <a:cs typeface="Calibri" panose="020F0502020204030204" pitchFamily="34" charset="0"/>
            </a:endParaRPr>
          </a:p>
          <a:p>
            <a:pPr marL="0" lvl="0" indent="0">
              <a:spcBef>
                <a:spcPct val="0"/>
              </a:spcBef>
              <a:buClrTx/>
              <a:buSzTx/>
              <a:buNone/>
            </a:pPr>
            <a:r>
              <a:rPr lang="en-US" altLang="en-US" sz="1800" kern="1200" dirty="0">
                <a:latin typeface="Calibri" panose="020F0502020204030204" pitchFamily="34" charset="0"/>
                <a:ea typeface="Geneva" pitchFamily="-80" charset="-128"/>
                <a:cs typeface="Calibri" panose="020F0502020204030204" pitchFamily="34" charset="0"/>
              </a:rPr>
              <a:t>Projects and contract award values by program area:</a:t>
            </a:r>
          </a:p>
          <a:p>
            <a:pPr marL="0" lvl="0" indent="0">
              <a:spcBef>
                <a:spcPct val="0"/>
              </a:spcBef>
              <a:buClrTx/>
              <a:buSzTx/>
              <a:buNone/>
            </a:pPr>
            <a:endParaRPr lang="en-US" altLang="en-US" sz="1800" kern="1200" dirty="0">
              <a:latin typeface="Arial" panose="020B0604020202020204" pitchFamily="34" charset="0"/>
              <a:ea typeface="Geneva" pitchFamily="-80" charset="-128"/>
            </a:endParaRPr>
          </a:p>
          <a:p>
            <a:pPr lvl="1">
              <a:spcBef>
                <a:spcPct val="0"/>
              </a:spcBef>
              <a:buClrTx/>
              <a:buSzTx/>
            </a:pPr>
            <a:r>
              <a:rPr lang="en-US" altLang="en-US" sz="1800" kern="1200" dirty="0">
                <a:latin typeface="Calibri" panose="020F0502020204030204" pitchFamily="34" charset="0"/>
                <a:ea typeface="Geneva" pitchFamily="-80" charset="-128"/>
                <a:cs typeface="Calibri" panose="020F0502020204030204" pitchFamily="34" charset="0"/>
              </a:rPr>
              <a:t>Combined Sewer Overflow Control Program (CSO)	$1.17 billion (85%)</a:t>
            </a:r>
          </a:p>
          <a:p>
            <a:pPr marL="393700" lvl="1" indent="0">
              <a:spcBef>
                <a:spcPct val="0"/>
              </a:spcBef>
              <a:buClrTx/>
              <a:buSzTx/>
              <a:buNone/>
            </a:pPr>
            <a:endParaRPr lang="en-US" altLang="en-US" sz="1800" kern="1200" dirty="0">
              <a:latin typeface="Calibri" panose="020F0502020204030204" pitchFamily="34" charset="0"/>
              <a:ea typeface="Geneva" pitchFamily="-80" charset="-128"/>
              <a:cs typeface="Calibri" panose="020F0502020204030204" pitchFamily="34" charset="0"/>
            </a:endParaRPr>
          </a:p>
          <a:p>
            <a:pPr lvl="1">
              <a:spcBef>
                <a:spcPct val="0"/>
              </a:spcBef>
              <a:buClrTx/>
              <a:buSzTx/>
            </a:pPr>
            <a:r>
              <a:rPr lang="en-US" altLang="en-US" sz="1800" kern="1200" dirty="0">
                <a:latin typeface="Calibri" panose="020F0502020204030204" pitchFamily="34" charset="0"/>
                <a:ea typeface="Geneva" pitchFamily="-80" charset="-128"/>
                <a:cs typeface="Calibri" panose="020F0502020204030204" pitchFamily="34" charset="0"/>
              </a:rPr>
              <a:t>Wastewater Treatment Plants 			$126.3 million (9%)</a:t>
            </a:r>
          </a:p>
          <a:p>
            <a:pPr marL="393700" lvl="1" indent="0">
              <a:spcBef>
                <a:spcPct val="0"/>
              </a:spcBef>
              <a:buClrTx/>
              <a:buSzTx/>
              <a:buNone/>
            </a:pPr>
            <a:endParaRPr lang="en-US" altLang="en-US" sz="1800" kern="1200" dirty="0">
              <a:latin typeface="Calibri" panose="020F0502020204030204" pitchFamily="34" charset="0"/>
              <a:ea typeface="Geneva" pitchFamily="-80" charset="-128"/>
              <a:cs typeface="Calibri" panose="020F0502020204030204" pitchFamily="34" charset="0"/>
            </a:endParaRPr>
          </a:p>
          <a:p>
            <a:pPr lvl="1">
              <a:spcBef>
                <a:spcPct val="0"/>
              </a:spcBef>
              <a:buClrTx/>
              <a:buSzTx/>
            </a:pPr>
            <a:r>
              <a:rPr lang="en-US" altLang="en-US" sz="1800" kern="1200" dirty="0">
                <a:latin typeface="Calibri" panose="020F0502020204030204" pitchFamily="34" charset="0"/>
                <a:ea typeface="Geneva" pitchFamily="-80" charset="-128"/>
                <a:cs typeface="Calibri" panose="020F0502020204030204" pitchFamily="34" charset="0"/>
              </a:rPr>
              <a:t>Collection Systems 				$50.9 million (4%)</a:t>
            </a:r>
          </a:p>
          <a:p>
            <a:pPr marL="393700" lvl="1" indent="0">
              <a:spcBef>
                <a:spcPct val="0"/>
              </a:spcBef>
              <a:buClrTx/>
              <a:buSzTx/>
              <a:buNone/>
            </a:pPr>
            <a:endParaRPr lang="en-US" altLang="en-US" sz="1800" kern="1200" dirty="0">
              <a:latin typeface="Calibri" panose="020F0502020204030204" pitchFamily="34" charset="0"/>
              <a:ea typeface="Geneva" pitchFamily="-80" charset="-128"/>
              <a:cs typeface="Calibri" panose="020F0502020204030204" pitchFamily="34" charset="0"/>
            </a:endParaRPr>
          </a:p>
          <a:p>
            <a:pPr lvl="1">
              <a:spcBef>
                <a:spcPct val="0"/>
              </a:spcBef>
              <a:buClrTx/>
              <a:buSzTx/>
            </a:pPr>
            <a:r>
              <a:rPr lang="en-US" altLang="en-US" sz="1800" kern="1200" dirty="0">
                <a:latin typeface="Calibri" panose="020F0502020204030204" pitchFamily="34" charset="0"/>
                <a:ea typeface="Geneva" pitchFamily="-80" charset="-128"/>
                <a:cs typeface="Calibri" panose="020F0502020204030204" pitchFamily="34" charset="0"/>
              </a:rPr>
              <a:t>Districtwide Activities				$28.4 million (2%)</a:t>
            </a:r>
          </a:p>
          <a:p>
            <a:pPr marL="393700" lvl="1" indent="0">
              <a:spcBef>
                <a:spcPct val="0"/>
              </a:spcBef>
              <a:buClrTx/>
              <a:buSzTx/>
              <a:buNone/>
            </a:pPr>
            <a:endParaRPr lang="en-US" altLang="en-US" sz="1800" kern="1200" dirty="0">
              <a:latin typeface="Calibri" panose="020F0502020204030204" pitchFamily="34" charset="0"/>
              <a:ea typeface="Geneva" pitchFamily="-80" charset="-128"/>
              <a:cs typeface="Calibri" panose="020F0502020204030204" pitchFamily="34" charset="0"/>
            </a:endParaRPr>
          </a:p>
          <a:p>
            <a:pPr marL="393700" lvl="1" indent="0">
              <a:spcBef>
                <a:spcPct val="0"/>
              </a:spcBef>
              <a:buClrTx/>
              <a:buSzTx/>
              <a:buNone/>
            </a:pPr>
            <a:endParaRPr lang="en-US" altLang="en-US" sz="1600" kern="1200" dirty="0">
              <a:latin typeface="Calibri" panose="020F0502020204030204" pitchFamily="34" charset="0"/>
              <a:ea typeface="Geneva" pitchFamily="-80" charset="-128"/>
              <a:cs typeface="Calibri" panose="020F0502020204030204" pitchFamily="34" charset="0"/>
            </a:endParaRPr>
          </a:p>
          <a:p>
            <a:pPr marL="0" lvl="0" indent="0">
              <a:spcBef>
                <a:spcPct val="0"/>
              </a:spcBef>
              <a:buClrTx/>
              <a:buSzTx/>
              <a:buNone/>
            </a:pPr>
            <a:endParaRPr lang="en-US" altLang="en-US" sz="1600" kern="1200" dirty="0">
              <a:latin typeface="Arial" panose="020B0604020202020204" pitchFamily="34" charset="0"/>
              <a:ea typeface="Geneva" pitchFamily="-80" charset="-128"/>
            </a:endParaRPr>
          </a:p>
          <a:p>
            <a:pPr marL="0" lvl="0" indent="0">
              <a:spcBef>
                <a:spcPct val="0"/>
              </a:spcBef>
              <a:buClrTx/>
              <a:buSzTx/>
              <a:buNone/>
            </a:pPr>
            <a:r>
              <a:rPr lang="en-US" altLang="en-US" sz="1600" kern="1200" dirty="0">
                <a:latin typeface="Calibri" panose="020F0502020204030204" pitchFamily="34" charset="0"/>
                <a:ea typeface="Geneva" pitchFamily="-80" charset="-128"/>
                <a:cs typeface="Calibri" panose="020F0502020204030204" pitchFamily="34" charset="0"/>
              </a:rPr>
              <a:t>* as of 7/31/17</a:t>
            </a:r>
          </a:p>
          <a:p>
            <a:pPr marL="0" lvl="0" indent="0">
              <a:spcBef>
                <a:spcPct val="0"/>
              </a:spcBef>
              <a:buClrTx/>
              <a:buSzTx/>
              <a:buNone/>
            </a:pPr>
            <a:endParaRPr lang="en-US" altLang="en-US" sz="1600" kern="1200" dirty="0">
              <a:latin typeface="Calibri" panose="020F0502020204030204" pitchFamily="34" charset="0"/>
              <a:ea typeface="Geneva" pitchFamily="-80" charset="-128"/>
              <a:cs typeface="Calibri" panose="020F0502020204030204" pitchFamily="34" charset="0"/>
            </a:endParaRPr>
          </a:p>
        </p:txBody>
      </p:sp>
    </p:spTree>
    <p:extLst>
      <p:ext uri="{BB962C8B-B14F-4D97-AF65-F5344CB8AC3E}">
        <p14:creationId xmlns:p14="http://schemas.microsoft.com/office/powerpoint/2010/main" val="3831854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6151"/>
            <a:ext cx="8229600" cy="476250"/>
          </a:xfrm>
        </p:spPr>
        <p:txBody>
          <a:bodyPr/>
          <a:lstStyle/>
          <a:p>
            <a:pPr algn="ctr"/>
            <a:r>
              <a:rPr lang="en-US" sz="2800" dirty="0"/>
              <a:t>Examples of CIP Construction Services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41090369"/>
              </p:ext>
            </p:extLst>
          </p:nvPr>
        </p:nvGraphicFramePr>
        <p:xfrm>
          <a:off x="1062182" y="2209800"/>
          <a:ext cx="7620000" cy="3967480"/>
        </p:xfrm>
        <a:graphic>
          <a:graphicData uri="http://schemas.openxmlformats.org/drawingml/2006/table">
            <a:tbl>
              <a:tblPr firstRow="1" bandRow="1"/>
              <a:tblGrid>
                <a:gridCol w="3429000">
                  <a:extLst>
                    <a:ext uri="{9D8B030D-6E8A-4147-A177-3AD203B41FA5}">
                      <a16:colId xmlns:a16="http://schemas.microsoft.com/office/drawing/2014/main" val="321259178"/>
                    </a:ext>
                  </a:extLst>
                </a:gridCol>
                <a:gridCol w="4191000">
                  <a:extLst>
                    <a:ext uri="{9D8B030D-6E8A-4147-A177-3AD203B41FA5}">
                      <a16:colId xmlns:a16="http://schemas.microsoft.com/office/drawing/2014/main" val="291071870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Landscaping (trees, shrubs</a:t>
                      </a:r>
                      <a:r>
                        <a:rPr lang="en-US" baseline="0" dirty="0">
                          <a:solidFill>
                            <a:schemeClr val="bg1"/>
                          </a:solidFill>
                        </a:rPr>
                        <a:t>, seeds, mowing)</a:t>
                      </a:r>
                      <a:endParaRPr lang="en-US" dirty="0">
                        <a:solidFill>
                          <a:schemeClr val="bg1"/>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95000"/>
                            </a:schemeClr>
                          </a:solidFill>
                        </a:rPr>
                        <a:t>Electrical</a:t>
                      </a:r>
                      <a:r>
                        <a:rPr lang="en-US" baseline="0" dirty="0">
                          <a:solidFill>
                            <a:schemeClr val="bg1">
                              <a:lumMod val="95000"/>
                            </a:schemeClr>
                          </a:solidFill>
                        </a:rPr>
                        <a:t> (installation, supplies, equipment)</a:t>
                      </a:r>
                      <a:endParaRPr lang="en-US" dirty="0">
                        <a:solidFill>
                          <a:schemeClr val="bg1">
                            <a:lumMod val="95000"/>
                          </a:schemeClr>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93412154"/>
                  </a:ext>
                </a:extLst>
              </a:tr>
              <a:tr h="370840">
                <a:tc>
                  <a:txBody>
                    <a:bodyPr/>
                    <a:lstStyle/>
                    <a:p>
                      <a:r>
                        <a:rPr lang="en-US" dirty="0">
                          <a:solidFill>
                            <a:schemeClr val="bg1">
                              <a:lumMod val="95000"/>
                            </a:schemeClr>
                          </a:solidFill>
                        </a:rPr>
                        <a:t>Fencing</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95000"/>
                            </a:schemeClr>
                          </a:solidFill>
                        </a:rPr>
                        <a:t>Concrete</a:t>
                      </a:r>
                      <a:r>
                        <a:rPr lang="en-US" baseline="0" dirty="0">
                          <a:solidFill>
                            <a:schemeClr val="bg1">
                              <a:lumMod val="95000"/>
                            </a:schemeClr>
                          </a:solidFill>
                        </a:rPr>
                        <a:t> structures</a:t>
                      </a:r>
                      <a:endParaRPr lang="en-US" dirty="0">
                        <a:solidFill>
                          <a:schemeClr val="bg1">
                            <a:lumMod val="95000"/>
                          </a:schemeClr>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91016370"/>
                  </a:ext>
                </a:extLst>
              </a:tr>
              <a:tr h="370840">
                <a:tc>
                  <a:txBody>
                    <a:bodyPr/>
                    <a:lstStyle/>
                    <a:p>
                      <a:r>
                        <a:rPr lang="en-US" dirty="0">
                          <a:solidFill>
                            <a:schemeClr val="bg1">
                              <a:lumMod val="95000"/>
                            </a:schemeClr>
                          </a:solidFill>
                        </a:rPr>
                        <a:t>Asphalt</a:t>
                      </a:r>
                      <a:r>
                        <a:rPr lang="en-US" baseline="0" dirty="0">
                          <a:solidFill>
                            <a:schemeClr val="bg1">
                              <a:lumMod val="95000"/>
                            </a:schemeClr>
                          </a:solidFill>
                        </a:rPr>
                        <a:t> pavement</a:t>
                      </a:r>
                      <a:endParaRPr lang="en-US" dirty="0">
                        <a:solidFill>
                          <a:schemeClr val="bg1">
                            <a:lumMod val="95000"/>
                          </a:schemeClr>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dirty="0">
                          <a:solidFill>
                            <a:schemeClr val="bg1">
                              <a:lumMod val="95000"/>
                            </a:schemeClr>
                          </a:solidFill>
                        </a:rPr>
                        <a:t>Traffic control</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280907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95000"/>
                            </a:schemeClr>
                          </a:solidFill>
                        </a:rPr>
                        <a:t>Material hauling/trucking</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dirty="0">
                          <a:solidFill>
                            <a:schemeClr val="bg1">
                              <a:lumMod val="95000"/>
                            </a:schemeClr>
                          </a:solidFill>
                        </a:rPr>
                        <a:t>Surveying</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74876474"/>
                  </a:ext>
                </a:extLst>
              </a:tr>
              <a:tr h="370840">
                <a:tc>
                  <a:txBody>
                    <a:bodyPr/>
                    <a:lstStyle/>
                    <a:p>
                      <a:r>
                        <a:rPr lang="en-US" dirty="0">
                          <a:solidFill>
                            <a:schemeClr val="bg1">
                              <a:lumMod val="95000"/>
                            </a:schemeClr>
                          </a:solidFill>
                        </a:rPr>
                        <a:t>Photography</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dirty="0">
                          <a:solidFill>
                            <a:schemeClr val="bg1">
                              <a:lumMod val="95000"/>
                            </a:schemeClr>
                          </a:solidFill>
                        </a:rPr>
                        <a:t>Systems</a:t>
                      </a:r>
                      <a:r>
                        <a:rPr lang="en-US" baseline="0" dirty="0">
                          <a:solidFill>
                            <a:schemeClr val="bg1">
                              <a:lumMod val="95000"/>
                            </a:schemeClr>
                          </a:solidFill>
                        </a:rPr>
                        <a:t> integration</a:t>
                      </a:r>
                      <a:endParaRPr lang="en-US" dirty="0">
                        <a:solidFill>
                          <a:schemeClr val="bg1">
                            <a:lumMod val="95000"/>
                          </a:schemeClr>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10815459"/>
                  </a:ext>
                </a:extLst>
              </a:tr>
              <a:tr h="370840">
                <a:tc>
                  <a:txBody>
                    <a:bodyPr/>
                    <a:lstStyle/>
                    <a:p>
                      <a:r>
                        <a:rPr lang="en-US" dirty="0">
                          <a:solidFill>
                            <a:schemeClr val="bg1">
                              <a:lumMod val="95000"/>
                            </a:schemeClr>
                          </a:solidFill>
                        </a:rPr>
                        <a:t>CCTV/inspection</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dirty="0">
                          <a:solidFill>
                            <a:schemeClr val="bg1">
                              <a:lumMod val="95000"/>
                            </a:schemeClr>
                          </a:solidFill>
                        </a:rPr>
                        <a:t>Ready</a:t>
                      </a:r>
                      <a:r>
                        <a:rPr lang="en-US" baseline="0" dirty="0">
                          <a:solidFill>
                            <a:schemeClr val="bg1">
                              <a:lumMod val="95000"/>
                            </a:schemeClr>
                          </a:solidFill>
                        </a:rPr>
                        <a:t> mix concrete</a:t>
                      </a:r>
                      <a:endParaRPr lang="en-US" dirty="0">
                        <a:solidFill>
                          <a:schemeClr val="bg1">
                            <a:lumMod val="95000"/>
                          </a:schemeClr>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61742853"/>
                  </a:ext>
                </a:extLst>
              </a:tr>
              <a:tr h="370840">
                <a:tc>
                  <a:txBody>
                    <a:bodyPr/>
                    <a:lstStyle/>
                    <a:p>
                      <a:r>
                        <a:rPr lang="en-US" dirty="0">
                          <a:solidFill>
                            <a:schemeClr val="bg1">
                              <a:lumMod val="95000"/>
                            </a:schemeClr>
                          </a:solidFill>
                        </a:rPr>
                        <a:t>Saw cutting</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dirty="0">
                          <a:solidFill>
                            <a:schemeClr val="bg1">
                              <a:lumMod val="95000"/>
                            </a:schemeClr>
                          </a:solidFill>
                        </a:rPr>
                        <a:t>Trailers</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945278031"/>
                  </a:ext>
                </a:extLst>
              </a:tr>
              <a:tr h="335280">
                <a:tc>
                  <a:txBody>
                    <a:bodyPr/>
                    <a:lstStyle/>
                    <a:p>
                      <a:r>
                        <a:rPr lang="en-US" dirty="0">
                          <a:solidFill>
                            <a:schemeClr val="bg1">
                              <a:lumMod val="95000"/>
                            </a:schemeClr>
                          </a:solidFill>
                        </a:rPr>
                        <a:t>Aggregate supplies</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dirty="0">
                          <a:solidFill>
                            <a:schemeClr val="bg1">
                              <a:lumMod val="95000"/>
                            </a:schemeClr>
                          </a:solidFill>
                        </a:rPr>
                        <a:t>Geotechnical instrumentation</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922627307"/>
                  </a:ext>
                </a:extLst>
              </a:tr>
              <a:tr h="370840">
                <a:tc>
                  <a:txBody>
                    <a:bodyPr/>
                    <a:lstStyle/>
                    <a:p>
                      <a:r>
                        <a:rPr lang="en-US" dirty="0">
                          <a:solidFill>
                            <a:schemeClr val="bg1">
                              <a:lumMod val="95000"/>
                            </a:schemeClr>
                          </a:solidFill>
                        </a:rPr>
                        <a:t>Shaft excavation</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dirty="0">
                          <a:solidFill>
                            <a:schemeClr val="bg1">
                              <a:lumMod val="95000"/>
                            </a:schemeClr>
                          </a:solidFill>
                        </a:rPr>
                        <a:t>Security</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31335754"/>
                  </a:ext>
                </a:extLst>
              </a:tr>
              <a:tr h="370840">
                <a:tc>
                  <a:txBody>
                    <a:bodyPr/>
                    <a:lstStyle/>
                    <a:p>
                      <a:r>
                        <a:rPr lang="en-US" dirty="0">
                          <a:solidFill>
                            <a:schemeClr val="bg1">
                              <a:lumMod val="95000"/>
                            </a:schemeClr>
                          </a:solidFill>
                        </a:rPr>
                        <a:t>Masonry</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US" dirty="0">
                          <a:solidFill>
                            <a:schemeClr val="bg1">
                              <a:lumMod val="95000"/>
                            </a:schemeClr>
                          </a:solidFill>
                        </a:rPr>
                        <a:t>Metal fabrication</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124481383"/>
                  </a:ext>
                </a:extLst>
              </a:tr>
            </a:tbl>
          </a:graphicData>
        </a:graphic>
      </p:graphicFrame>
      <p:sp>
        <p:nvSpPr>
          <p:cNvPr id="3" name="Rectangle 2">
            <a:extLst>
              <a:ext uri="{FF2B5EF4-FFF2-40B4-BE49-F238E27FC236}">
                <a16:creationId xmlns:a16="http://schemas.microsoft.com/office/drawing/2014/main" id="{C41F81F7-B507-423C-8978-1DFDCE1F5AC3}"/>
              </a:ext>
            </a:extLst>
          </p:cNvPr>
          <p:cNvSpPr/>
          <p:nvPr/>
        </p:nvSpPr>
        <p:spPr>
          <a:xfrm>
            <a:off x="1062182" y="2209800"/>
            <a:ext cx="3052618" cy="609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57056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neorsd.org</a:t>
            </a:r>
          </a:p>
        </p:txBody>
      </p:sp>
      <p:sp>
        <p:nvSpPr>
          <p:cNvPr id="3" name="Rectangle: Rounded Corners 2"/>
          <p:cNvSpPr/>
          <p:nvPr/>
        </p:nvSpPr>
        <p:spPr>
          <a:xfrm>
            <a:off x="2895600" y="2667000"/>
            <a:ext cx="6096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2910840" y="2849880"/>
            <a:ext cx="1104900" cy="252713"/>
          </a:xfrm>
          <a:prstGeom prst="roundRect">
            <a:avLst/>
          </a:prstGeom>
          <a:noFill/>
          <a:ln>
            <a:solidFill>
              <a:srgbClr val="E300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5273" y="1935163"/>
            <a:ext cx="7873453" cy="4389437"/>
          </a:xfrm>
        </p:spPr>
      </p:pic>
      <p:sp>
        <p:nvSpPr>
          <p:cNvPr id="11" name="Rectangle: Rounded Corners 10"/>
          <p:cNvSpPr/>
          <p:nvPr/>
        </p:nvSpPr>
        <p:spPr>
          <a:xfrm>
            <a:off x="2362200" y="2423160"/>
            <a:ext cx="685800" cy="2438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596979"/>
      </p:ext>
    </p:extLst>
  </p:cSld>
  <p:clrMapOvr>
    <a:masterClrMapping/>
  </p:clrMapOvr>
</p:sld>
</file>

<file path=ppt/theme/theme1.xml><?xml version="1.0" encoding="utf-8"?>
<a:theme xmlns:a="http://schemas.openxmlformats.org/drawingml/2006/main" name="Jordan">
  <a:themeElements>
    <a:clrScheme name="Jordan.PPTX 1">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Jordan.PPTX">
      <a:majorFont>
        <a:latin typeface="Tahoma"/>
        <a:ea typeface="Geneva"/>
        <a:cs typeface=""/>
      </a:majorFont>
      <a:minorFont>
        <a:latin typeface="Tahom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Jordan.PPTX 1">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13311</TotalTime>
  <Words>2524</Words>
  <Application>Microsoft Office PowerPoint</Application>
  <PresentationFormat>On-screen Show (4:3)</PresentationFormat>
  <Paragraphs>468</Paragraphs>
  <Slides>52</Slides>
  <Notes>52</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52</vt:i4>
      </vt:variant>
    </vt:vector>
  </HeadingPairs>
  <TitlesOfParts>
    <vt:vector size="67" baseType="lpstr">
      <vt:lpstr>Geneva</vt:lpstr>
      <vt:lpstr>Arial</vt:lpstr>
      <vt:lpstr>Calibri</vt:lpstr>
      <vt:lpstr>Constantia</vt:lpstr>
      <vt:lpstr>Rockwell</vt:lpstr>
      <vt:lpstr>Symbol</vt:lpstr>
      <vt:lpstr>Tahoma</vt:lpstr>
      <vt:lpstr>Times New Roman</vt:lpstr>
      <vt:lpstr>Verdana</vt:lpstr>
      <vt:lpstr>Verdana</vt:lpstr>
      <vt:lpstr>Wingdings</vt:lpstr>
      <vt:lpstr>Wingdings 2</vt:lpstr>
      <vt:lpstr>Jordan</vt:lpstr>
      <vt:lpstr>Office Theme</vt:lpstr>
      <vt:lpstr>2_Office Theme</vt:lpstr>
      <vt:lpstr>PowerPoint Presentation</vt:lpstr>
      <vt:lpstr>PowerPoint Presentation</vt:lpstr>
      <vt:lpstr>PowerPoint Presentation</vt:lpstr>
      <vt:lpstr>Annual Cash Flow for Construction Projects 2013-2016</vt:lpstr>
      <vt:lpstr>Total Cash Flow for Construction Projects 2013-2016</vt:lpstr>
      <vt:lpstr>2017 business opportunity program cashflow</vt:lpstr>
      <vt:lpstr>Capital Improvement Plan (CIP):        2017-2021  Projects</vt:lpstr>
      <vt:lpstr>Examples of CIP Construction Services</vt:lpstr>
      <vt:lpstr>neorsd.org</vt:lpstr>
      <vt:lpstr>neorsd.org</vt:lpstr>
      <vt:lpstr>2017-2021 CIP Program Summary</vt:lpstr>
      <vt:lpstr>2017-2021 CIP Program Summary</vt:lpstr>
      <vt:lpstr>2017-2021 CIP Program Summary</vt:lpstr>
      <vt:lpstr>2017-2021 CIP Program Summary</vt:lpstr>
      <vt:lpstr>2017-2021 CIP Program Summary</vt:lpstr>
      <vt:lpstr>2017-2021 CIP Program Summary</vt:lpstr>
      <vt:lpstr>2017-2021 CIP Program Summary</vt:lpstr>
      <vt:lpstr>Upcoming CIP Projects</vt:lpstr>
      <vt:lpstr>Contacts for additional information  about CIP projects</vt:lpstr>
      <vt:lpstr>PowerPoint Presentation</vt:lpstr>
      <vt:lpstr>Stormwater Program Summary:        2017-2021  Projects</vt:lpstr>
      <vt:lpstr>Examples of Stormwater  Construction Services</vt:lpstr>
      <vt:lpstr>neorsd.org</vt:lpstr>
      <vt:lpstr>Stormwater Construction Program</vt:lpstr>
      <vt:lpstr>2017-2021 Stormwater Program Summary</vt:lpstr>
      <vt:lpstr>Upcoming Stormwater Projects</vt:lpstr>
      <vt:lpstr>Contacts for additional information  about Stormwater projects</vt:lpstr>
      <vt:lpstr>PowerPoint Presentation</vt:lpstr>
      <vt:lpstr>neorsd.org</vt:lpstr>
      <vt:lpstr>Active Bids and Proposals</vt:lpstr>
      <vt:lpstr>Operations Bid</vt:lpstr>
      <vt:lpstr>Upcoming Operations Contracts</vt:lpstr>
      <vt:lpstr>Contact for additional information  about Operations contracts</vt:lpstr>
      <vt:lpstr>PowerPoint Presentation</vt:lpstr>
      <vt:lpstr>Materials and Services</vt:lpstr>
      <vt:lpstr>neorsd.org</vt:lpstr>
      <vt:lpstr>Register as a new vendor</vt:lpstr>
      <vt:lpstr>Active Bids and Proposals</vt:lpstr>
      <vt:lpstr>Services Proposal</vt:lpstr>
      <vt:lpstr>PowerPoint Presentation</vt:lpstr>
      <vt:lpstr>PowerPoint Presentation</vt:lpstr>
      <vt:lpstr>PowerPoint Presentation</vt:lpstr>
      <vt:lpstr>PowerPoint Presentation</vt:lpstr>
      <vt:lpstr>PowerPoint Presentation</vt:lpstr>
      <vt:lpstr>Why is SBE/WBE/MBE Certification necessary?</vt:lpstr>
      <vt:lpstr>Certification Requirements</vt:lpstr>
      <vt:lpstr>PowerPoint Presentation</vt:lpstr>
      <vt:lpstr> Are you certified with any of the following agencies? </vt:lpstr>
      <vt:lpstr>Document Checklist</vt:lpstr>
      <vt:lpstr>Community Benefits to Certification</vt:lpstr>
      <vt:lpstr>PowerPoint Presentation</vt:lpstr>
      <vt:lpstr>PowerPoint Presentation</vt:lpstr>
    </vt:vector>
  </TitlesOfParts>
  <Company>NEORSD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House 2017 BOP</dc:title>
  <dc:creator>Tracy A Miller</dc:creator>
  <cp:lastModifiedBy>Tracy Miller</cp:lastModifiedBy>
  <cp:revision>620</cp:revision>
  <cp:lastPrinted>2017-09-11T11:56:31Z</cp:lastPrinted>
  <dcterms:created xsi:type="dcterms:W3CDTF">2009-04-20T11:38:18Z</dcterms:created>
  <dcterms:modified xsi:type="dcterms:W3CDTF">2017-10-05T14:40:48Z</dcterms:modified>
</cp:coreProperties>
</file>